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80" r:id="rId18"/>
    <p:sldId id="269" r:id="rId19"/>
    <p:sldId id="270" r:id="rId20"/>
    <p:sldId id="271" r:id="rId21"/>
    <p:sldId id="272" r:id="rId22"/>
    <p:sldId id="273" r:id="rId23"/>
    <p:sldId id="274" r:id="rId24"/>
    <p:sldId id="276" r:id="rId25"/>
    <p:sldId id="277" r:id="rId26"/>
    <p:sldId id="278" r:id="rId27"/>
    <p:sldId id="279" r:id="rId28"/>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50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tIns="0" rIns="0" bIns="0" anchor="ctr">
            <a:noAutofit/>
          </a:bodyPr>
          <a:p>
            <a:r>
              <a:rPr lang="en-GB" sz="1800" b="0" strike="noStrike" spc="-1">
                <a:solidFill>
                  <a:srgbClr val="000000"/>
                </a:solidFill>
                <a:latin typeface="等线"/>
              </a:rPr>
              <a:t>Click to move the slide</a:t>
            </a:r>
            <a:endParaRPr lang="en-GB" sz="1800" b="0" strike="noStrike" spc="-1">
              <a:solidFill>
                <a:srgbClr val="000000"/>
              </a:solidFill>
              <a:latin typeface="等线"/>
            </a:endParaRPr>
          </a:p>
        </p:txBody>
      </p:sp>
      <p:sp>
        <p:nvSpPr>
          <p:cNvPr id="83" name="PlaceHolder 2"/>
          <p:cNvSpPr>
            <a:spLocks noGrp="1"/>
          </p:cNvSpPr>
          <p:nvPr>
            <p:ph type="body"/>
          </p:nvPr>
        </p:nvSpPr>
        <p:spPr>
          <a:xfrm>
            <a:off x="756000" y="5078520"/>
            <a:ext cx="6047640" cy="4811040"/>
          </a:xfrm>
          <a:prstGeom prst="rect">
            <a:avLst/>
          </a:prstGeom>
        </p:spPr>
        <p:txBody>
          <a:bodyPr lIns="0" tIns="0" rIns="0" bIns="0">
            <a:noAutofit/>
          </a:bodyPr>
          <a:p>
            <a:r>
              <a:rPr lang="en-GB" sz="2000" b="0" strike="noStrike" spc="-1">
                <a:latin typeface="Arial" panose="020B0604020202090204"/>
              </a:rPr>
              <a:t>Click to edit the notes' format</a:t>
            </a:r>
            <a:endParaRPr lang="en-GB" sz="2000" b="0" strike="noStrike" spc="-1">
              <a:latin typeface="Arial" panose="020B0604020202090204"/>
            </a:endParaRPr>
          </a:p>
        </p:txBody>
      </p:sp>
      <p:sp>
        <p:nvSpPr>
          <p:cNvPr id="84" name="PlaceHolder 3"/>
          <p:cNvSpPr>
            <a:spLocks noGrp="1"/>
          </p:cNvSpPr>
          <p:nvPr>
            <p:ph type="hdr"/>
          </p:nvPr>
        </p:nvSpPr>
        <p:spPr>
          <a:xfrm>
            <a:off x="0" y="0"/>
            <a:ext cx="3280680" cy="534240"/>
          </a:xfrm>
          <a:prstGeom prst="rect">
            <a:avLst/>
          </a:prstGeom>
        </p:spPr>
        <p:txBody>
          <a:bodyPr lIns="0" tIns="0" rIns="0" bIns="0">
            <a:noAutofit/>
          </a:bodyPr>
          <a:p>
            <a:r>
              <a:rPr lang="en-GB" sz="1400" b="0" strike="noStrike" spc="-1">
                <a:latin typeface="Times New Roman" panose="02020603050405020304"/>
              </a:rPr>
              <a:t>&lt;header&gt;</a:t>
            </a:r>
            <a:endParaRPr lang="en-GB" sz="1400" b="0" strike="noStrike" spc="-1">
              <a:latin typeface="Times New Roman" panose="02020603050405020304"/>
            </a:endParaRPr>
          </a:p>
        </p:txBody>
      </p:sp>
      <p:sp>
        <p:nvSpPr>
          <p:cNvPr id="85" name="PlaceHolder 4"/>
          <p:cNvSpPr>
            <a:spLocks noGrp="1"/>
          </p:cNvSpPr>
          <p:nvPr>
            <p:ph type="dt"/>
          </p:nvPr>
        </p:nvSpPr>
        <p:spPr>
          <a:xfrm>
            <a:off x="4278960" y="0"/>
            <a:ext cx="3280680" cy="534240"/>
          </a:xfrm>
          <a:prstGeom prst="rect">
            <a:avLst/>
          </a:prstGeom>
        </p:spPr>
        <p:txBody>
          <a:bodyPr lIns="0" tIns="0" rIns="0" bIns="0">
            <a:noAutofit/>
          </a:bodyPr>
          <a:p>
            <a:pPr algn="r"/>
            <a:r>
              <a:rPr lang="en-GB" sz="1400" b="0" strike="noStrike" spc="-1">
                <a:latin typeface="Times New Roman" panose="02020603050405020304"/>
              </a:rPr>
              <a:t>&lt;date/time&gt;</a:t>
            </a:r>
            <a:endParaRPr lang="en-GB" sz="1400" b="0" strike="noStrike" spc="-1">
              <a:latin typeface="Times New Roman" panose="02020603050405020304"/>
            </a:endParaRPr>
          </a:p>
        </p:txBody>
      </p:sp>
      <p:sp>
        <p:nvSpPr>
          <p:cNvPr id="86" name="PlaceHolder 5"/>
          <p:cNvSpPr>
            <a:spLocks noGrp="1"/>
          </p:cNvSpPr>
          <p:nvPr>
            <p:ph type="ftr"/>
          </p:nvPr>
        </p:nvSpPr>
        <p:spPr>
          <a:xfrm>
            <a:off x="0" y="10157400"/>
            <a:ext cx="3280680" cy="534240"/>
          </a:xfrm>
          <a:prstGeom prst="rect">
            <a:avLst/>
          </a:prstGeom>
        </p:spPr>
        <p:txBody>
          <a:bodyPr lIns="0" tIns="0" rIns="0" bIns="0" anchor="b">
            <a:noAutofit/>
          </a:bodyPr>
          <a:p>
            <a:r>
              <a:rPr lang="en-GB" sz="1400" b="0" strike="noStrike" spc="-1">
                <a:latin typeface="Times New Roman" panose="02020603050405020304"/>
              </a:rPr>
              <a:t>&lt;footer&gt;</a:t>
            </a:r>
            <a:endParaRPr lang="en-GB" sz="1400" b="0" strike="noStrike" spc="-1">
              <a:latin typeface="Times New Roman" panose="02020603050405020304"/>
            </a:endParaRPr>
          </a:p>
        </p:txBody>
      </p:sp>
      <p:sp>
        <p:nvSpPr>
          <p:cNvPr id="87" name="PlaceHolder 6"/>
          <p:cNvSpPr>
            <a:spLocks noGrp="1"/>
          </p:cNvSpPr>
          <p:nvPr>
            <p:ph type="sldNum"/>
          </p:nvPr>
        </p:nvSpPr>
        <p:spPr>
          <a:xfrm>
            <a:off x="4278960" y="10157400"/>
            <a:ext cx="3280680" cy="534240"/>
          </a:xfrm>
          <a:prstGeom prst="rect">
            <a:avLst/>
          </a:prstGeom>
        </p:spPr>
        <p:txBody>
          <a:bodyPr lIns="0" tIns="0" rIns="0" bIns="0" anchor="b">
            <a:noAutofit/>
          </a:bodyPr>
          <a:p>
            <a:pPr algn="r"/>
            <a:fld id="{F9936A37-FB32-4DF6-8120-5CEDB280AF28}" type="slidenum">
              <a:rPr lang="en-GB" sz="1400" b="0" strike="noStrike" spc="-1">
                <a:latin typeface="Times New Roman" panose="02020603050405020304"/>
              </a:rPr>
            </a:fld>
            <a:endParaRPr lang="en-GB"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685800" y="1143000"/>
            <a:ext cx="5486040" cy="3085920"/>
          </a:xfrm>
          <a:prstGeom prst="rect">
            <a:avLst/>
          </a:prstGeom>
        </p:spPr>
      </p:sp>
      <p:sp>
        <p:nvSpPr>
          <p:cNvPr id="343" name="PlaceHolder 2"/>
          <p:cNvSpPr>
            <a:spLocks noGrp="1"/>
          </p:cNvSpPr>
          <p:nvPr>
            <p:ph type="body"/>
          </p:nvPr>
        </p:nvSpPr>
        <p:spPr>
          <a:xfrm>
            <a:off x="685800" y="4400640"/>
            <a:ext cx="5486040" cy="3600000"/>
          </a:xfrm>
          <a:prstGeom prst="rect">
            <a:avLst/>
          </a:prstGeom>
        </p:spPr>
        <p:txBody>
          <a:bodyPr>
            <a:noAutofit/>
          </a:bodyPr>
          <a:p>
            <a:pPr algn="l">
              <a:lnSpc>
                <a:spcPct val="100000"/>
              </a:lnSpc>
            </a:pPr>
            <a:r>
              <a:rPr lang="en-US" altLang="en-GB" sz="2000" b="0" strike="noStrike" spc="-1">
                <a:latin typeface="Arial" panose="020B0604020202090204"/>
              </a:rPr>
              <a:t>Hello everyone, I'm Wang Hanlin, This is my final project </a:t>
            </a:r>
            <a:r>
              <a:rPr lang="en-US" sz="2000" b="1" strike="noStrike">
                <a:solidFill>
                  <a:srgbClr val="FFFFFF"/>
                </a:solidFill>
                <a:latin typeface="Times New Roman" panose="02020603050405020304"/>
                <a:ea typeface="微软雅黑"/>
                <a:sym typeface="+mn-ea"/>
              </a:rPr>
              <a:t>Understanding the sampling effort on Covid-19 case numbers</a:t>
            </a:r>
            <a:endParaRPr lang="en-US" altLang="en-GB" sz="2000" b="0" strike="noStrike" spc="-1">
              <a:latin typeface="Arial" panose="020B0604020202090204"/>
            </a:endParaRPr>
          </a:p>
        </p:txBody>
      </p:sp>
      <p:sp>
        <p:nvSpPr>
          <p:cNvPr id="34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C060A70-6033-4C29-BD78-F323017DA23C}" type="slidenum">
              <a:rPr lang="en-GB" sz="1200" b="0" strike="noStrike" spc="-1">
                <a:latin typeface="Times New Roman" panose="02020603050405020304"/>
              </a:rPr>
            </a:fld>
            <a:endParaRPr lang="en-GB" sz="12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86040" cy="3085920"/>
          </a:xfrm>
          <a:prstGeom prst="rect">
            <a:avLst/>
          </a:prstGeom>
        </p:spPr>
      </p:sp>
      <p:sp>
        <p:nvSpPr>
          <p:cNvPr id="370"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Second is the Methodology part</a:t>
            </a:r>
            <a:endParaRPr lang="en-GB" sz="2000" b="0" strike="noStrike" spc="-1">
              <a:latin typeface="Arial" panose="020B0604020202090204"/>
            </a:endParaRPr>
          </a:p>
        </p:txBody>
      </p:sp>
      <p:sp>
        <p:nvSpPr>
          <p:cNvPr id="37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0BCABC0-82C5-49CB-A812-234B07158E79}" type="slidenum">
              <a:rPr lang="en-GB" sz="1200" b="0" strike="noStrike" spc="-1">
                <a:latin typeface="Times New Roman" panose="02020603050405020304"/>
              </a:rPr>
            </a:fld>
            <a:endParaRPr lang="en-GB"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86040" cy="3085920"/>
          </a:xfrm>
          <a:prstGeom prst="rect">
            <a:avLst/>
          </a:prstGeom>
        </p:spPr>
      </p:sp>
      <p:sp>
        <p:nvSpPr>
          <p:cNvPr id="373"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GB" sz="2000" b="0" strike="noStrike" spc="-1">
              <a:latin typeface="Arial" panose="020B0604020202090204"/>
            </a:endParaRPr>
          </a:p>
        </p:txBody>
      </p:sp>
      <p:sp>
        <p:nvSpPr>
          <p:cNvPr id="37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6BAD76F-7EB4-4600-B36F-CC176F55E1E8}"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86040" cy="3085920"/>
          </a:xfrm>
          <a:prstGeom prst="rect">
            <a:avLst/>
          </a:prstGeom>
        </p:spPr>
      </p:sp>
      <p:sp>
        <p:nvSpPr>
          <p:cNvPr id="376"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endParaRPr lang="en-GB" sz="2000" b="0" strike="noStrike" spc="-1">
              <a:latin typeface="Arial" panose="020B0604020202090204"/>
            </a:endParaRPr>
          </a:p>
          <a:p>
            <a:pPr marL="215900" indent="-215900">
              <a:lnSpc>
                <a:spcPct val="100000"/>
              </a:lnSpc>
            </a:pPr>
            <a:r>
              <a:rPr lang="en-US" sz="2000" b="0" strike="noStrike" spc="-1">
                <a:latin typeface="Arial" panose="020B0604020202090204"/>
              </a:rPr>
              <a:t>For the first assumption. we have known that the first mutation alpha strain was found on October, but no one konws when the cornavirus mutated, therefore, this assumption should be held.</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pPr>
            <a:r>
              <a:rPr lang="en-US" sz="2000" b="0" strike="noStrike" spc="-1">
                <a:latin typeface="Arial" panose="020B0604020202090204"/>
              </a:rPr>
              <a:t>Because the MCMC and Beyasian regression has used. I assume all distributions used in this thesis are invariate. The nature of the cornavirus has many aspects such as serial interval, which means the time distribution of the transmission from patient to patient.  and mortality rate, hospitalization rate,</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pPr>
            <a:r>
              <a:rPr lang="en-US" sz="2000" b="0" strike="noStrike" spc="-1">
                <a:latin typeface="Arial" panose="020B0604020202090204"/>
              </a:rPr>
              <a:t>At the end of my thesis time span, nearly 6% people in the UK has antibody, this rate is not so large.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GB" sz="2000" b="0" strike="noStrike" spc="-1">
              <a:latin typeface="Arial" panose="020B0604020202090204"/>
            </a:endParaRPr>
          </a:p>
        </p:txBody>
      </p:sp>
      <p:sp>
        <p:nvSpPr>
          <p:cNvPr id="37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D63F7A7-8A58-417D-8510-1FB248FFAB46}"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86040" cy="3085920"/>
          </a:xfrm>
          <a:prstGeom prst="rect">
            <a:avLst/>
          </a:prstGeom>
        </p:spPr>
      </p:sp>
      <p:sp>
        <p:nvSpPr>
          <p:cNvPr id="379"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p:txBody>
      </p:sp>
      <p:sp>
        <p:nvSpPr>
          <p:cNvPr id="3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45780C5-7FCF-4AD4-B461-6F603BC274AE}"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86040" cy="3085920"/>
          </a:xfrm>
          <a:prstGeom prst="rect">
            <a:avLst/>
          </a:prstGeom>
        </p:spPr>
      </p:sp>
      <p:sp>
        <p:nvSpPr>
          <p:cNvPr id="379"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After being infected, I use three method to model it. Assuming the rate that patient admitted to the mechanical ventilation beds and fatality are conform constant distributions. when these data are observed, the daily cased could be inferred</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pPr>
            <a:r>
              <a:rPr lang="en-US" sz="2000" b="0" strike="noStrike" spc="-1">
                <a:latin typeface="Arial" panose="020B0604020202090204"/>
              </a:rPr>
              <a:t>Furthermore, the observed number of fatality or admitted to mechanical ventilation beds maybe not equal to theoretical number, the shortage of medical source causes this gap. This model would consider this situation</a:t>
            </a:r>
            <a:endParaRPr lang="en-GB" sz="2000" b="0" strike="noStrike" spc="-1">
              <a:latin typeface="Arial" panose="020B0604020202090204"/>
            </a:endParaRPr>
          </a:p>
        </p:txBody>
      </p:sp>
      <p:sp>
        <p:nvSpPr>
          <p:cNvPr id="3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45780C5-7FCF-4AD4-B461-6F603BC274AE}"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5800" y="1143000"/>
            <a:ext cx="5486040" cy="3085920"/>
          </a:xfrm>
          <a:prstGeom prst="rect">
            <a:avLst/>
          </a:prstGeom>
        </p:spPr>
      </p:sp>
      <p:sp>
        <p:nvSpPr>
          <p:cNvPr id="382"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Third is the Result analysis part</a:t>
            </a:r>
            <a:endParaRPr lang="en-GB" sz="2000" b="0" strike="noStrike" spc="-1">
              <a:latin typeface="Arial" panose="020B0604020202090204"/>
            </a:endParaRPr>
          </a:p>
        </p:txBody>
      </p:sp>
      <p:sp>
        <p:nvSpPr>
          <p:cNvPr id="38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5CF3739-329C-4883-97E9-D159C28A4980}" type="slidenum">
              <a:rPr lang="en-GB" sz="1200" b="0" strike="noStrike" spc="-1">
                <a:latin typeface="Times New Roman" panose="02020603050405020304"/>
              </a:rPr>
            </a:fld>
            <a:endParaRPr lang="en-GB" sz="1200" b="0" strike="noStrike" spc="-1">
              <a:latin typeface="Times New Roman" panose="020206030504050203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5800" y="1143000"/>
            <a:ext cx="5486040" cy="3085920"/>
          </a:xfrm>
          <a:prstGeom prst="rect">
            <a:avLst/>
          </a:prstGeom>
        </p:spPr>
      </p:sp>
      <p:sp>
        <p:nvSpPr>
          <p:cNvPr id="385"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Assuming that the lock-down of city and schools would significantly reduce the rt, while the protest of the citizens would eliminate the efforts of lock-down. Hence, the shape of the prior Rt has been determined by the variation of these two conditions. </a:t>
            </a:r>
            <a:endParaRPr lang="en-GB" sz="2000" b="0" strike="noStrike" spc="-1">
              <a:latin typeface="Arial" panose="020B0604020202090204"/>
            </a:endParaRPr>
          </a:p>
          <a:p>
            <a:pPr marL="215900" indent="-215900">
              <a:lnSpc>
                <a:spcPct val="100000"/>
              </a:lnSpc>
            </a:pPr>
            <a:r>
              <a:rPr lang="en-US" sz="2000" b="0" strike="noStrike" spc="-1">
                <a:latin typeface="Arial" panose="020B0604020202090204"/>
              </a:rPr>
              <a:t>To determine the location of prior reproduction, the maximum reproduction number should be figured out, then based on the Office for National Statistics and the experiment result on Real-time Assessment of Community Transmission team, REACT team for short from the Imperial College London. The Posterior rt could be inferred after the fitness of model. The green areas indicates confidence intervals. The blue and red areas show REACT result and ONS result respectively. It can be observed that Rt reaches its minimum of 0.42 with the 95% CI on May 31st. On June 17th, the 95% CI contains 10.98. Afterwards, the 95% CI is always greater than 1 or contains 1</a:t>
            </a:r>
            <a:endParaRPr lang="en-GB" sz="2000" b="0" strike="noStrike" spc="-1">
              <a:latin typeface="Arial" panose="020B0604020202090204"/>
            </a:endParaRPr>
          </a:p>
        </p:txBody>
      </p:sp>
      <p:sp>
        <p:nvSpPr>
          <p:cNvPr id="38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C933258-4C3C-42AB-83F7-E6690D989381}"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5800" y="1143000"/>
            <a:ext cx="5486040" cy="3085920"/>
          </a:xfrm>
          <a:prstGeom prst="rect">
            <a:avLst/>
          </a:prstGeom>
        </p:spPr>
      </p:sp>
      <p:sp>
        <p:nvSpPr>
          <p:cNvPr id="388"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pos="0" algn="l"/>
              </a:tabLst>
            </a:pPr>
            <a:r>
              <a:rPr lang="en-US" sz="1200" b="0" strike="noStrike" spc="-1">
                <a:latin typeface="Times New Roman Regular" panose="02020603050405020304"/>
              </a:rPr>
              <a:t>The main reason of reducing R</a:t>
            </a:r>
            <a:r>
              <a:rPr lang="en-US" sz="1200" b="0" strike="noStrike" spc="-1" baseline="-25000">
                <a:latin typeface="Times New Roman Regular" panose="02020603050405020304"/>
              </a:rPr>
              <a:t>t</a:t>
            </a:r>
            <a:r>
              <a:rPr lang="en-US" sz="1200" b="0" strike="noStrike" spc="-1">
                <a:latin typeface="Times New Roman Regular" panose="02020603050405020304"/>
              </a:rPr>
              <a:t> tend to be the lock-down of the schools and universities. It can be seen that the main reason is the lockdown of schools and universities. However, the </a:t>
            </a:r>
            <a:r>
              <a:rPr lang="en-US" sz="1200" b="1" strike="noStrike" spc="-1">
                <a:solidFill>
                  <a:srgbClr val="175091"/>
                </a:solidFill>
                <a:latin typeface="Times New Roman Regular" panose="02020603050405020304"/>
              </a:rPr>
              <a:t>collinearity</a:t>
            </a:r>
            <a:r>
              <a:rPr lang="en-US" sz="1200" b="0" strike="noStrike" spc="-1">
                <a:solidFill>
                  <a:srgbClr val="175091"/>
                </a:solidFill>
                <a:latin typeface="Times New Roman Regular" panose="02020603050405020304"/>
              </a:rPr>
              <a:t> between schools and cities </a:t>
            </a:r>
            <a:r>
              <a:rPr lang="en-US" sz="1200" b="1" strike="noStrike" spc="-1">
                <a:solidFill>
                  <a:srgbClr val="175091"/>
                </a:solidFill>
                <a:latin typeface="Times New Roman Regular" panose="02020603050405020304"/>
              </a:rPr>
              <a:t>is very high</a:t>
            </a:r>
            <a:r>
              <a:rPr lang="en-US" sz="1200" b="0" strike="noStrike" spc="-1">
                <a:solidFill>
                  <a:srgbClr val="175091"/>
                </a:solidFill>
                <a:latin typeface="Times New Roman Regular" panose="02020603050405020304"/>
              </a:rPr>
              <a:t>, so it can be seen that the effect size of the city lockdown has been disturbed by that of school lockdown. On the other hand, </a:t>
            </a:r>
            <a:r>
              <a:rPr lang="en-US" sz="1200" b="1" strike="noStrike" spc="-1">
                <a:solidFill>
                  <a:srgbClr val="175091"/>
                </a:solidFill>
                <a:latin typeface="Times New Roman Regular" panose="02020603050405020304"/>
              </a:rPr>
              <a:t>the effect size of protest is not significant</a:t>
            </a:r>
            <a:r>
              <a:rPr lang="en-US" sz="1200" b="0" strike="noStrike" spc="-1">
                <a:solidFill>
                  <a:srgbClr val="175091"/>
                </a:solidFill>
                <a:latin typeface="Times New Roman Regular" panose="02020603050405020304"/>
              </a:rPr>
              <a:t>, which means that when people search on the Internet, R</a:t>
            </a:r>
            <a:r>
              <a:rPr lang="en-US" sz="1200" b="0" strike="noStrike" spc="-1" baseline="-25000">
                <a:solidFill>
                  <a:srgbClr val="175091"/>
                </a:solidFill>
                <a:latin typeface="Times New Roman Regular" panose="02020603050405020304"/>
              </a:rPr>
              <a:t>t</a:t>
            </a:r>
            <a:r>
              <a:rPr lang="en-US" sz="1200" b="0" strike="noStrike" spc="-1">
                <a:solidFill>
                  <a:srgbClr val="175091"/>
                </a:solidFill>
                <a:latin typeface="Times New Roman Regular" panose="02020603050405020304"/>
              </a:rPr>
              <a:t> will not significantly increase. </a:t>
            </a:r>
            <a:endParaRPr lang="en-GB" sz="1200" b="0" strike="noStrike" spc="-1">
              <a:latin typeface="Arial" panose="020B0604020202090204"/>
            </a:endParaRPr>
          </a:p>
          <a:p>
            <a:pPr>
              <a:lnSpc>
                <a:spcPct val="100000"/>
              </a:lnSpc>
              <a:tabLst>
                <a:tab pos="0" algn="l"/>
              </a:tabLst>
            </a:pPr>
            <a:endParaRPr lang="en-GB" sz="1200" b="0" strike="noStrike" spc="-1">
              <a:latin typeface="Arial" panose="020B0604020202090204"/>
            </a:endParaRPr>
          </a:p>
        </p:txBody>
      </p:sp>
      <p:sp>
        <p:nvSpPr>
          <p:cNvPr id="38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F864D47-7704-4DE7-9590-427E0FCA109A}"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5800" y="1143000"/>
            <a:ext cx="5486040" cy="308592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1200" b="0" strike="noStrike" spc="-1">
                <a:solidFill>
                  <a:srgbClr val="175091"/>
                </a:solidFill>
                <a:latin typeface="Times New Roman" panose="02020603050405020304"/>
                <a:ea typeface="微软雅黑 Light"/>
              </a:rPr>
              <a:t>To assess the accuracy of the inferred data, it is easy for cumulative cases to compare with the external data source. Because the antibody prevalence is able to stand for the cumulative cases in the early stage of Covid-19.</a:t>
            </a:r>
            <a:endParaRPr lang="en-GB" sz="1200" b="0" strike="noStrike" spc="-1">
              <a:latin typeface="Arial" panose="020B0604020202090204"/>
            </a:endParaRPr>
          </a:p>
          <a:p>
            <a:pPr marL="215900" indent="-215900">
              <a:lnSpc>
                <a:spcPct val="100000"/>
              </a:lnSpc>
            </a:pPr>
            <a:r>
              <a:rPr lang="en-US" sz="1200" b="0" strike="noStrike" spc="-1">
                <a:solidFill>
                  <a:srgbClr val="175091"/>
                </a:solidFill>
                <a:latin typeface="Times New Roman" panose="02020603050405020304"/>
                <a:ea typeface="微软雅黑 Light"/>
              </a:rPr>
              <a:t>Hence, inferring from ventilated beds data and assuming this data is less than theoretical number, the </a:t>
            </a:r>
            <a:r>
              <a:rPr lang="en-US" sz="1200" b="0" strike="noStrike" spc="-1">
                <a:solidFill>
                  <a:srgbClr val="000000"/>
                </a:solidFill>
                <a:latin typeface="Times New Roman" panose="02020603050405020304"/>
                <a:ea typeface="微软雅黑 Light"/>
              </a:rPr>
              <a:t>Cumulative cases has been in presented in figure 8.</a:t>
            </a:r>
            <a:endParaRPr lang="en-GB" sz="1200" b="0" strike="noStrike" spc="-1">
              <a:latin typeface="Arial" panose="020B0604020202090204"/>
            </a:endParaRPr>
          </a:p>
          <a:p>
            <a:pPr>
              <a:lnSpc>
                <a:spcPct val="100000"/>
              </a:lnSpc>
              <a:tabLst>
                <a:tab pos="0" algn="l"/>
              </a:tabLst>
            </a:pPr>
            <a:r>
              <a:rPr lang="en-US" sz="1200" b="0" strike="noStrike" spc="-1">
                <a:solidFill>
                  <a:srgbClr val="000000"/>
                </a:solidFill>
                <a:latin typeface="Times New Roman" panose="02020603050405020304"/>
                <a:ea typeface="微软雅黑 Light"/>
              </a:rPr>
              <a:t>It could be seen that in Great Glasgow region, the cumulative infection result </a:t>
            </a:r>
            <a:r>
              <a:rPr lang="en-US" sz="1200" b="1" strike="noStrike" spc="-1">
                <a:solidFill>
                  <a:srgbClr val="175091"/>
                </a:solidFill>
                <a:latin typeface="Times New Roman" panose="02020603050405020304"/>
                <a:ea typeface="微软雅黑 Light"/>
              </a:rPr>
              <a:t>lies outside </a:t>
            </a:r>
            <a:r>
              <a:rPr lang="en-US" sz="1200" b="0" strike="noStrike" spc="-1">
                <a:solidFill>
                  <a:srgbClr val="175091"/>
                </a:solidFill>
                <a:latin typeface="Times New Roman" panose="02020603050405020304"/>
                <a:ea typeface="微软雅黑 Light"/>
              </a:rPr>
              <a:t>the confident interval.</a:t>
            </a:r>
            <a:endParaRPr lang="en-GB" sz="1200" b="0" strike="noStrike" spc="-1">
              <a:latin typeface="Arial" panose="020B0604020202090204"/>
            </a:endParaRPr>
          </a:p>
          <a:p>
            <a:pPr>
              <a:lnSpc>
                <a:spcPct val="100000"/>
              </a:lnSpc>
              <a:tabLst>
                <a:tab pos="0" algn="l"/>
              </a:tabLst>
            </a:pPr>
            <a:r>
              <a:rPr lang="en-US" sz="1200" b="0" strike="noStrike" spc="-1">
                <a:solidFill>
                  <a:srgbClr val="175091"/>
                </a:solidFill>
                <a:latin typeface="Times New Roman" panose="02020603050405020304"/>
                <a:ea typeface="微软雅黑 Light"/>
              </a:rPr>
              <a:t>It should be mentioned that external data has geographical bias, because sampling from the whole UK for the antibody tends to be impossible</a:t>
            </a:r>
            <a:endParaRPr lang="en-GB" sz="1200" b="0" strike="noStrike" spc="-1">
              <a:latin typeface="Arial" panose="020B0604020202090204"/>
            </a:endParaRPr>
          </a:p>
          <a:p>
            <a:pPr>
              <a:lnSpc>
                <a:spcPct val="100000"/>
              </a:lnSpc>
              <a:tabLst>
                <a:tab pos="0" algn="l"/>
              </a:tabLst>
            </a:pPr>
            <a:r>
              <a:rPr lang="en-US" sz="1200" b="0" strike="noStrike" spc="-1">
                <a:solidFill>
                  <a:srgbClr val="000000"/>
                </a:solidFill>
                <a:latin typeface="Times New Roman" panose="02020603050405020304"/>
                <a:ea typeface="微软雅黑 Light"/>
              </a:rPr>
              <a:t> </a:t>
            </a:r>
            <a:endParaRPr lang="en-GB" sz="1200" b="0" strike="noStrike" spc="-1">
              <a:latin typeface="Arial" panose="020B0604020202090204"/>
            </a:endParaRPr>
          </a:p>
        </p:txBody>
      </p:sp>
      <p:sp>
        <p:nvSpPr>
          <p:cNvPr id="39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3D88D1F-E42F-46E4-AD11-CBD3A07C0FD9}"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86040" cy="3085920"/>
          </a:xfrm>
          <a:prstGeom prst="rect">
            <a:avLst/>
          </a:prstGeom>
        </p:spPr>
      </p:sp>
      <p:sp>
        <p:nvSpPr>
          <p:cNvPr id="394"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Then, the daily sampling effect could be simply calculated as daily increasing cases has been inferred. </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spcAft>
                <a:spcPts val="1500"/>
              </a:spcAft>
            </a:pPr>
            <a:r>
              <a:rPr lang="en-US" sz="1200" b="0" strike="noStrike" spc="-1">
                <a:latin typeface="Times New Roman" panose="02020603050405020304"/>
                <a:ea typeface="微软雅黑 Light"/>
              </a:rPr>
              <a:t>The estimation rises over time and reached 23.77% on the last day of observation. This indicates that although the effectiveness of testing is constantly improving, the percentage of detected cases is still relatively low. </a:t>
            </a:r>
            <a:endParaRPr lang="en-GB" sz="1200" b="0" strike="noStrike" spc="-1">
              <a:latin typeface="Arial" panose="020B0604020202090204"/>
            </a:endParaRPr>
          </a:p>
          <a:p>
            <a:pPr marL="215900" indent="-215900">
              <a:lnSpc>
                <a:spcPct val="100000"/>
              </a:lnSpc>
              <a:spcAft>
                <a:spcPts val="1500"/>
              </a:spcAft>
            </a:pPr>
            <a:r>
              <a:rPr lang="en-US" sz="1200" b="0" strike="noStrike" spc="-1">
                <a:latin typeface="Times New Roman" panose="02020603050405020304"/>
                <a:ea typeface="微软雅黑 Light"/>
              </a:rPr>
              <a:t>The British government still has to work hard to enhance the sampling effort.</a:t>
            </a:r>
            <a:endParaRPr lang="en-GB" sz="1200" b="0" strike="noStrike" spc="-1">
              <a:latin typeface="Arial" panose="020B0604020202090204"/>
            </a:endParaRPr>
          </a:p>
          <a:p>
            <a:pPr marL="215900" indent="-215900">
              <a:lnSpc>
                <a:spcPct val="100000"/>
              </a:lnSpc>
            </a:pPr>
            <a:endParaRPr lang="en-GB" sz="1200" b="0" strike="noStrike" spc="-1">
              <a:latin typeface="Arial" panose="020B0604020202090204"/>
            </a:endParaRPr>
          </a:p>
        </p:txBody>
      </p:sp>
      <p:sp>
        <p:nvSpPr>
          <p:cNvPr id="3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4560A5A-1233-41C3-9C83-492B33E58789}"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685800" y="1143000"/>
            <a:ext cx="5486040" cy="3085920"/>
          </a:xfrm>
          <a:prstGeom prst="rect">
            <a:avLst/>
          </a:prstGeom>
        </p:spPr>
      </p:sp>
      <p:sp>
        <p:nvSpPr>
          <p:cNvPr id="346" name="PlaceHolder 2"/>
          <p:cNvSpPr>
            <a:spLocks noGrp="1"/>
          </p:cNvSpPr>
          <p:nvPr>
            <p:ph type="body"/>
          </p:nvPr>
        </p:nvSpPr>
        <p:spPr>
          <a:xfrm>
            <a:off x="685800" y="4400640"/>
            <a:ext cx="5486040" cy="3600000"/>
          </a:xfrm>
          <a:prstGeom prst="rect">
            <a:avLst/>
          </a:prstGeom>
        </p:spPr>
        <p:txBody>
          <a:bodyPr>
            <a:noAutofit/>
          </a:bodyPr>
          <a:p>
            <a:pPr>
              <a:spcAft>
                <a:spcPts val="600"/>
              </a:spcAft>
            </a:pPr>
            <a:r>
              <a:rPr lang="en-US" altLang="zh-CN" sz="1800" dirty="0">
                <a:solidFill>
                  <a:srgbClr val="000000"/>
                </a:solidFill>
                <a:latin typeface="Times New Roman" panose="02020603050405020304" charset="0"/>
                <a:ea typeface="微软雅黑 Light" panose="020B0502040204020203" charset="-122"/>
                <a:cs typeface="+mn-ea"/>
                <a:sym typeface="+mn-lt"/>
              </a:rPr>
              <a:t>In the end of 2019, the new </a:t>
            </a:r>
            <a:r>
              <a:rPr lang="en-US" altLang="zh-CN" sz="1800" b="1" dirty="0">
                <a:solidFill>
                  <a:srgbClr val="042C5D"/>
                </a:solidFill>
                <a:latin typeface="Times New Roman" panose="02020603050405020304" charset="0"/>
                <a:ea typeface="微软雅黑 Light" panose="020B0502040204020203" charset="-122"/>
                <a:cs typeface="+mn-ea"/>
                <a:sym typeface="+mn-lt"/>
              </a:rPr>
              <a:t>coronavirus</a:t>
            </a:r>
            <a:r>
              <a:rPr lang="en-US" altLang="zh-CN" sz="1800" dirty="0">
                <a:solidFill>
                  <a:srgbClr val="000000"/>
                </a:solidFill>
                <a:latin typeface="Times New Roman" panose="02020603050405020304" charset="0"/>
                <a:ea typeface="微软雅黑 Light" panose="020B0502040204020203" charset="-122"/>
                <a:cs typeface="+mn-ea"/>
                <a:sym typeface="+mn-lt"/>
              </a:rPr>
              <a:t>, severe acute respiratory syndrome coronavirus 2 (SARS-CoV-2), outbroke in China and soon nearly all countries suffer from this new diseases. </a:t>
            </a:r>
            <a:endParaRPr lang="en-US" altLang="zh-CN" sz="1800" dirty="0">
              <a:solidFill>
                <a:srgbClr val="000000"/>
              </a:solidFill>
              <a:latin typeface="Times New Roman" panose="02020603050405020304" charset="0"/>
              <a:ea typeface="微软雅黑 Light" panose="020B0502040204020203" charset="-122"/>
              <a:cs typeface="+mn-ea"/>
              <a:sym typeface="+mn-lt"/>
            </a:endParaRPr>
          </a:p>
          <a:p>
            <a:pPr>
              <a:spcAft>
                <a:spcPts val="600"/>
              </a:spcAft>
            </a:pPr>
            <a:r>
              <a:rPr lang="en-US" altLang="zh-CN" sz="1800" dirty="0">
                <a:solidFill>
                  <a:srgbClr val="000000"/>
                </a:solidFill>
                <a:latin typeface="Times New Roman" panose="02020603050405020304" charset="0"/>
                <a:ea typeface="微软雅黑 Light" panose="020B0502040204020203" charset="-122"/>
                <a:cs typeface="+mn-ea"/>
                <a:sym typeface="+mn-lt"/>
              </a:rPr>
              <a:t>This coronavirus disease is named after : COVID-19. </a:t>
            </a:r>
            <a:endParaRPr lang="en-GB" sz="1800" b="0" strike="noStrike" spc="-1">
              <a:latin typeface="Arial" panose="020B0604020202090204"/>
            </a:endParaRPr>
          </a:p>
        </p:txBody>
      </p:sp>
      <p:sp>
        <p:nvSpPr>
          <p:cNvPr id="34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4638054-176F-4E47-936E-7890F81380A9}"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86040" cy="3085920"/>
          </a:xfrm>
          <a:prstGeom prst="rect">
            <a:avLst/>
          </a:prstGeom>
        </p:spPr>
      </p:sp>
      <p:sp>
        <p:nvSpPr>
          <p:cNvPr id="397"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As what has been mentioned before, this thesis use three method to infer the daily cases. And the estimation from ventilated beds is the best one. The first reason is that the compliance of inferred data and external data is worse than the last method.</a:t>
            </a:r>
            <a:endParaRPr lang="en-US"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pPr>
            <a:r>
              <a:rPr lang="en-US" sz="2000" b="0" strike="noStrike">
                <a:latin typeface="Arial" panose="020B0604020202090204"/>
                <a:sym typeface="+mn-ea"/>
              </a:rPr>
              <a:t>The second reason is that at the early stage of covid-19, the daily sampling effect cannot greater than 100%, while the result inferred from fatality data greater than 100%$. Hence, I chose the the result inferred from ventilated beds as the conclusion of my thesis.</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p:txBody>
      </p:sp>
      <p:sp>
        <p:nvSpPr>
          <p:cNvPr id="3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F276B76-6BC5-41B9-8AA4-B2F4B8052F8A}"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86040" cy="3085920"/>
          </a:xfrm>
          <a:prstGeom prst="rect">
            <a:avLst/>
          </a:prstGeom>
        </p:spPr>
      </p:sp>
      <p:sp>
        <p:nvSpPr>
          <p:cNvPr id="403"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Last part is the Conclusion.</a:t>
            </a:r>
            <a:endParaRPr lang="en-GB" sz="2000" b="0" strike="noStrike" spc="-1">
              <a:latin typeface="Arial" panose="020B0604020202090204"/>
            </a:endParaRPr>
          </a:p>
        </p:txBody>
      </p:sp>
      <p:sp>
        <p:nvSpPr>
          <p:cNvPr id="4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E805703-8D38-49CE-9538-B8354F7E2720}" type="slidenum">
              <a:rPr lang="en-GB" sz="1200" b="0" strike="noStrike" spc="-1">
                <a:latin typeface="Times New Roman" panose="02020603050405020304"/>
              </a:rPr>
            </a:fld>
            <a:endParaRPr lang="en-GB" sz="1200" b="0" strike="noStrike" spc="-1">
              <a:latin typeface="Times New Roman" panose="020206030504050203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86040" cy="3085920"/>
          </a:xfrm>
          <a:prstGeom prst="rect">
            <a:avLst/>
          </a:prstGeom>
        </p:spPr>
      </p:sp>
      <p:sp>
        <p:nvSpPr>
          <p:cNvPr id="406"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pos="0" algn="l"/>
              </a:tabLst>
            </a:pPr>
            <a:r>
              <a:rPr lang="en-US" sz="2000" b="0" strike="noStrike" spc="-1">
                <a:latin typeface="Arial" panose="020B0604020202090204"/>
              </a:rPr>
              <a:t>There are three conclusion for my thesis</a:t>
            </a:r>
            <a:endParaRPr lang="en-GB" sz="2000" b="0" strike="noStrike" spc="-1">
              <a:latin typeface="Arial" panose="020B0604020202090204"/>
            </a:endParaRPr>
          </a:p>
          <a:p>
            <a:pPr>
              <a:lnSpc>
                <a:spcPct val="100000"/>
              </a:lnSpc>
              <a:tabLst>
                <a:tab pos="0" algn="l"/>
              </a:tabLst>
            </a:pPr>
            <a:endParaRPr lang="en-GB" sz="2000" b="0" strike="noStrike" spc="-1">
              <a:latin typeface="Arial" panose="020B0604020202090204"/>
            </a:endParaRPr>
          </a:p>
          <a:p>
            <a:pPr>
              <a:lnSpc>
                <a:spcPct val="100000"/>
              </a:lnSpc>
              <a:tabLst>
                <a:tab pos="0" algn="l"/>
              </a:tabLst>
            </a:pPr>
            <a:r>
              <a:rPr lang="en-US" sz="2000" b="0" strike="noStrike" spc="-1">
                <a:latin typeface="Arial" panose="020B0604020202090204"/>
              </a:rPr>
              <a:t>First of all, </a:t>
            </a:r>
            <a:r>
              <a:rPr lang="en-US" sz="1200" b="0" strike="noStrike" spc="-1">
                <a:latin typeface="Times New Roman" panose="02020603050405020304"/>
                <a:ea typeface="微软雅黑 Light"/>
              </a:rPr>
              <a:t>The peak of inferred daily increasing cases is nearly 70K on March 20</a:t>
            </a:r>
            <a:r>
              <a:rPr lang="en-US" sz="1200" b="0" strike="noStrike" spc="-1" baseline="30000">
                <a:latin typeface="Times New Roman" panose="02020603050405020304"/>
                <a:ea typeface="微软雅黑 Light"/>
              </a:rPr>
              <a:t>th</a:t>
            </a:r>
            <a:r>
              <a:rPr lang="en-US" sz="1200" b="0" strike="noStrike" spc="-1">
                <a:latin typeface="Times New Roman" panose="02020603050405020304"/>
                <a:ea typeface="微软雅黑 Light"/>
              </a:rPr>
              <a:t> in UK</a:t>
            </a:r>
            <a:endParaRPr lang="en-GB" sz="1200" b="0" strike="noStrike" spc="-1">
              <a:latin typeface="Arial" panose="020B0604020202090204"/>
            </a:endParaRPr>
          </a:p>
          <a:p>
            <a:pPr>
              <a:lnSpc>
                <a:spcPct val="100000"/>
              </a:lnSpc>
              <a:tabLst>
                <a:tab pos="0" algn="l"/>
              </a:tabLst>
            </a:pPr>
            <a:endParaRPr lang="en-GB" sz="1200" b="0" strike="noStrike" spc="-1">
              <a:latin typeface="Arial" panose="020B0604020202090204"/>
            </a:endParaRPr>
          </a:p>
          <a:p>
            <a:pPr>
              <a:lnSpc>
                <a:spcPct val="100000"/>
              </a:lnSpc>
              <a:tabLst>
                <a:tab pos="0" algn="l"/>
              </a:tabLst>
            </a:pPr>
            <a:r>
              <a:rPr lang="en-US" sz="1200" b="0" strike="noStrike" spc="-1">
                <a:latin typeface="Times New Roman" panose="02020603050405020304"/>
                <a:ea typeface="微软雅黑 Light"/>
              </a:rPr>
              <a:t>Secondly, The UK government did well after the first outbreak around 28</a:t>
            </a:r>
            <a:r>
              <a:rPr lang="en-US" sz="1200" b="0" strike="noStrike" spc="-1" baseline="30000">
                <a:latin typeface="Times New Roman" panose="02020603050405020304"/>
                <a:ea typeface="微软雅黑 Light"/>
              </a:rPr>
              <a:t>th</a:t>
            </a:r>
            <a:r>
              <a:rPr lang="en-US" sz="1200" b="0" strike="noStrike" spc="-1">
                <a:latin typeface="Times New Roman" panose="02020603050405020304"/>
                <a:ea typeface="微软雅黑 Light"/>
              </a:rPr>
              <a:t> March, where the sampling effect keeps high after then, with some ups and downs</a:t>
            </a:r>
            <a:endParaRPr lang="en-GB" sz="1200" b="0" strike="noStrike" spc="-1">
              <a:latin typeface="Arial" panose="020B0604020202090204"/>
            </a:endParaRPr>
          </a:p>
          <a:p>
            <a:pPr>
              <a:lnSpc>
                <a:spcPct val="100000"/>
              </a:lnSpc>
              <a:tabLst>
                <a:tab pos="0" algn="l"/>
              </a:tabLst>
            </a:pPr>
            <a:endParaRPr lang="en-GB" sz="1200" b="0" strike="noStrike" spc="-1">
              <a:latin typeface="Arial" panose="020B0604020202090204"/>
            </a:endParaRPr>
          </a:p>
          <a:p>
            <a:pPr>
              <a:lnSpc>
                <a:spcPct val="100000"/>
              </a:lnSpc>
              <a:tabLst>
                <a:tab pos="0" algn="l"/>
              </a:tabLst>
            </a:pPr>
            <a:r>
              <a:rPr lang="en-US" sz="1200" b="0" strike="noStrike" spc="-1">
                <a:latin typeface="Times New Roman" panose="02020603050405020304"/>
                <a:ea typeface="微软雅黑 Light"/>
              </a:rPr>
              <a:t>Last but not the least, The NPIs taken by the UK governments could significantly reduce the R</a:t>
            </a:r>
            <a:r>
              <a:rPr lang="en-US" sz="1200" b="0" strike="noStrike" spc="-1" baseline="-25000">
                <a:latin typeface="Times New Roman" panose="02020603050405020304"/>
                <a:ea typeface="微软雅黑 Light"/>
              </a:rPr>
              <a:t>t </a:t>
            </a:r>
            <a:r>
              <a:rPr lang="en-US" sz="1200" b="0" strike="noStrike" spc="-1">
                <a:latin typeface="Times New Roman" panose="02020603050405020304"/>
                <a:ea typeface="微软雅黑 Light"/>
              </a:rPr>
              <a:t>of SARS-CoV-2, while the protest for it has no significant impact on the R</a:t>
            </a:r>
            <a:r>
              <a:rPr lang="en-US" sz="1200" b="0" strike="noStrike" spc="-1" baseline="-25000">
                <a:latin typeface="Times New Roman" panose="02020603050405020304"/>
                <a:ea typeface="微软雅黑 Light"/>
              </a:rPr>
              <a:t>t</a:t>
            </a:r>
            <a:endParaRPr lang="en-GB" sz="1200" b="0" strike="noStrike" spc="-1">
              <a:latin typeface="Arial" panose="020B0604020202090204"/>
            </a:endParaRPr>
          </a:p>
          <a:p>
            <a:pPr>
              <a:lnSpc>
                <a:spcPct val="100000"/>
              </a:lnSpc>
              <a:tabLst>
                <a:tab pos="0" algn="l"/>
              </a:tabLst>
            </a:pPr>
            <a:endParaRPr lang="en-GB" sz="1200" b="0" strike="noStrike" spc="-1">
              <a:latin typeface="Arial" panose="020B0604020202090204"/>
            </a:endParaRPr>
          </a:p>
          <a:p>
            <a:pPr>
              <a:lnSpc>
                <a:spcPct val="100000"/>
              </a:lnSpc>
              <a:tabLst>
                <a:tab pos="0" algn="l"/>
              </a:tabLst>
            </a:pPr>
            <a:endParaRPr lang="en-GB" sz="1200" b="0" strike="noStrike" spc="-1">
              <a:latin typeface="Arial" panose="020B0604020202090204"/>
            </a:endParaRPr>
          </a:p>
        </p:txBody>
      </p:sp>
      <p:sp>
        <p:nvSpPr>
          <p:cNvPr id="4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080FE41-3336-4E21-A5D6-19525C571278}"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685800" y="1143000"/>
            <a:ext cx="5486040" cy="3085920"/>
          </a:xfrm>
          <a:prstGeom prst="rect">
            <a:avLst/>
          </a:prstGeom>
        </p:spPr>
      </p:sp>
      <p:sp>
        <p:nvSpPr>
          <p:cNvPr id="409"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This is my reference list</a:t>
            </a:r>
            <a:endParaRPr lang="en-GB" sz="2000" b="0" strike="noStrike" spc="-1">
              <a:latin typeface="Arial" panose="020B0604020202090204"/>
            </a:endParaRPr>
          </a:p>
        </p:txBody>
      </p:sp>
      <p:sp>
        <p:nvSpPr>
          <p:cNvPr id="4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2004B82-8A37-40DB-8774-5BF67FB3B8E2}"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5800" y="1143000"/>
            <a:ext cx="5486040" cy="3085920"/>
          </a:xfrm>
          <a:prstGeom prst="rect">
            <a:avLst/>
          </a:prstGeom>
        </p:spPr>
      </p:sp>
      <p:sp>
        <p:nvSpPr>
          <p:cNvPr id="412"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Segoe UI"/>
                <a:ea typeface="微软雅黑"/>
              </a:rPr>
              <a:t>Thanks for your attention</a:t>
            </a:r>
            <a:endParaRPr lang="en-GB" sz="2000" b="0" strike="noStrike" spc="-1">
              <a:latin typeface="Arial" panose="020B0604020202090204"/>
            </a:endParaRPr>
          </a:p>
        </p:txBody>
      </p:sp>
      <p:sp>
        <p:nvSpPr>
          <p:cNvPr id="4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4BFBA3B-E41F-4669-B008-1ADDAD691AC8}" type="slidenum">
              <a:rPr lang="en-GB" sz="1200" b="0" strike="noStrike" spc="-1">
                <a:latin typeface="Times New Roman" panose="02020603050405020304"/>
              </a:rPr>
            </a:fld>
            <a:endParaRPr lang="en-GB" sz="12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685800" y="1143000"/>
            <a:ext cx="5486040" cy="3085920"/>
          </a:xfrm>
          <a:prstGeom prst="rect">
            <a:avLst/>
          </a:prstGeom>
        </p:spPr>
      </p:sp>
      <p:sp>
        <p:nvSpPr>
          <p:cNvPr id="349"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My presentation would be divided into this 4 parts</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pPr>
            <a:r>
              <a:rPr lang="en-US" sz="2000" b="0" strike="noStrike" spc="-1">
                <a:latin typeface="Arial" panose="020B0604020202090204"/>
              </a:rPr>
              <a:t>Since the presentation is short, I’m not sure you need an outline slide. However, it’s sometimes helpful to have one so that you can focus and be less nervous for the presentation. This is not really crucial since you will record your presentation, but it’s a useful tip when talking to a crowd: make 1-2 easy slides to help you calm your nerves. </a:t>
            </a:r>
            <a:endParaRPr lang="en-GB" sz="2000" b="0" strike="noStrike" spc="-1">
              <a:latin typeface="Arial" panose="020B0604020202090204"/>
            </a:endParaRPr>
          </a:p>
        </p:txBody>
      </p:sp>
      <p:sp>
        <p:nvSpPr>
          <p:cNvPr id="35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644C5A2-0413-4705-ADEE-3D98EBD3D66B}" type="slidenum">
              <a:rPr lang="en-GB" sz="1200" b="0" strike="noStrike" spc="-1">
                <a:latin typeface="Times New Roman" panose="02020603050405020304"/>
              </a:rPr>
            </a:fld>
            <a:endParaRPr lang="en-GB" sz="1200" b="0" strike="noStrike" spc="-1">
              <a:latin typeface="Times New Roman" panose="020206030504050203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685800" y="1143000"/>
            <a:ext cx="5486040" cy="3085920"/>
          </a:xfrm>
          <a:prstGeom prst="rect">
            <a:avLst/>
          </a:prstGeom>
        </p:spPr>
      </p:sp>
      <p:sp>
        <p:nvSpPr>
          <p:cNvPr id="352"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spcAft>
                <a:spcPts val="600"/>
              </a:spcAft>
            </a:pPr>
            <a:r>
              <a:rPr lang="en-US" sz="2000" b="0" strike="noStrike" spc="-1">
                <a:solidFill>
                  <a:srgbClr val="000000"/>
                </a:solidFill>
                <a:latin typeface="Times New Roman" panose="02020603050405020304"/>
                <a:ea typeface="微软雅黑 Light"/>
              </a:rPr>
              <a:t>The overall finding of my thesis this that: the daily increasing cases reported by the UK government are always </a:t>
            </a:r>
            <a:r>
              <a:rPr lang="en-US" sz="2000" b="1" strike="noStrike" spc="-1">
                <a:solidFill>
                  <a:srgbClr val="175091"/>
                </a:solidFill>
                <a:latin typeface="Times New Roman" panose="02020603050405020304"/>
                <a:ea typeface="微软雅黑 Light"/>
              </a:rPr>
              <a:t>underestimated </a:t>
            </a:r>
            <a:r>
              <a:rPr lang="en-US" sz="2000" b="0" strike="noStrike" spc="-1">
                <a:solidFill>
                  <a:srgbClr val="000000"/>
                </a:solidFill>
                <a:latin typeface="Times New Roman" panose="02020603050405020304"/>
                <a:ea typeface="微软雅黑 Light"/>
              </a:rPr>
              <a:t>and the</a:t>
            </a:r>
            <a:r>
              <a:rPr lang="en-US" sz="2000" b="1" strike="noStrike" spc="-1">
                <a:solidFill>
                  <a:srgbClr val="000000"/>
                </a:solidFill>
                <a:latin typeface="Times New Roman" panose="02020603050405020304"/>
                <a:ea typeface="微软雅黑 Light"/>
              </a:rPr>
              <a:t> </a:t>
            </a:r>
            <a:r>
              <a:rPr lang="en-US" sz="2000" b="1" strike="noStrike" spc="-1">
                <a:solidFill>
                  <a:srgbClr val="175091"/>
                </a:solidFill>
                <a:latin typeface="Times New Roman" panose="02020603050405020304"/>
                <a:ea typeface="微软雅黑 Light"/>
              </a:rPr>
              <a:t>effectiveness of testing is constantly improving</a:t>
            </a:r>
            <a:r>
              <a:rPr lang="en-US" sz="2000" b="0" strike="noStrike" spc="-1">
                <a:solidFill>
                  <a:srgbClr val="000000"/>
                </a:solidFill>
                <a:latin typeface="Times New Roman" panose="02020603050405020304"/>
                <a:ea typeface="微软雅黑 Light"/>
              </a:rPr>
              <a:t> with some ups and downs before the 1st October 2020, when is the last day of the study span of this thesis.</a:t>
            </a:r>
            <a:endParaRPr lang="en-GB" sz="2000" b="0" strike="noStrike" spc="-1">
              <a:latin typeface="Arial" panose="020B0604020202090204"/>
            </a:endParaRPr>
          </a:p>
          <a:p>
            <a:pPr marL="215900" indent="-215900">
              <a:lnSpc>
                <a:spcPct val="100000"/>
              </a:lnSpc>
              <a:spcAft>
                <a:spcPts val="600"/>
              </a:spcAft>
            </a:pPr>
            <a:endParaRPr lang="en-GB" sz="2000" b="0" strike="noStrike" spc="-1">
              <a:latin typeface="Arial" panose="020B0604020202090204"/>
            </a:endParaRPr>
          </a:p>
          <a:p>
            <a:pPr marL="215900" indent="-215900">
              <a:lnSpc>
                <a:spcPct val="100000"/>
              </a:lnSpc>
              <a:spcAft>
                <a:spcPts val="600"/>
              </a:spcAft>
            </a:pPr>
            <a:endParaRPr lang="en-GB" sz="2000" b="0" strike="noStrike" spc="-1">
              <a:latin typeface="Arial" panose="020B0604020202090204"/>
            </a:endParaRPr>
          </a:p>
        </p:txBody>
      </p:sp>
      <p:sp>
        <p:nvSpPr>
          <p:cNvPr id="35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224F2E2-5074-4100-B3D9-7183AFF3A757}"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685800" y="1143000"/>
            <a:ext cx="5486040" cy="3085920"/>
          </a:xfrm>
          <a:prstGeom prst="rect">
            <a:avLst/>
          </a:prstGeom>
        </p:spPr>
      </p:sp>
      <p:sp>
        <p:nvSpPr>
          <p:cNvPr id="355"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First is the introduction part</a:t>
            </a:r>
            <a:endParaRPr lang="en-GB" sz="2000" b="0" strike="noStrike" spc="-1">
              <a:latin typeface="Arial" panose="020B0604020202090204"/>
            </a:endParaRPr>
          </a:p>
        </p:txBody>
      </p:sp>
      <p:sp>
        <p:nvSpPr>
          <p:cNvPr id="35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CF38E2B-C78F-4797-B970-F7D55DF79CEB}" type="slidenum">
              <a:rPr lang="en-GB" sz="1200" b="0" strike="noStrike" spc="-1">
                <a:latin typeface="Times New Roman" panose="02020603050405020304"/>
              </a:rPr>
            </a:fld>
            <a:endParaRPr lang="en-GB" sz="1200" b="0" strike="noStrike" spc="-1">
              <a:latin typeface="Times New Roman" panose="020206030504050203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685800" y="1143000"/>
            <a:ext cx="5486040" cy="3085920"/>
          </a:xfrm>
          <a:prstGeom prst="rect">
            <a:avLst/>
          </a:prstGeom>
        </p:spPr>
      </p:sp>
      <p:sp>
        <p:nvSpPr>
          <p:cNvPr id="358" name="PlaceHolder 2"/>
          <p:cNvSpPr>
            <a:spLocks noGrp="1"/>
          </p:cNvSpPr>
          <p:nvPr>
            <p:ph type="body"/>
          </p:nvPr>
        </p:nvSpPr>
        <p:spPr>
          <a:xfrm>
            <a:off x="685800" y="4400640"/>
            <a:ext cx="5486040" cy="3600000"/>
          </a:xfrm>
          <a:prstGeom prst="rect">
            <a:avLst/>
          </a:prstGeom>
        </p:spPr>
        <p:txBody>
          <a:bodyPr>
            <a:noAutofit/>
          </a:bodyPr>
          <a:p>
            <a:pPr>
              <a:spcAft>
                <a:spcPts val="600"/>
              </a:spcAft>
            </a:pPr>
            <a:r>
              <a:rPr lang="en-US" altLang="zh-CN" sz="2000" dirty="0">
                <a:latin typeface="Times New Roman" panose="02020603050405020304" charset="0"/>
                <a:ea typeface="微软雅黑 Light" panose="020B0502040204020203" charset="-122"/>
                <a:cs typeface="+mn-ea"/>
                <a:sym typeface="+mn-lt"/>
              </a:rPr>
              <a:t>R</a:t>
            </a:r>
            <a:r>
              <a:rPr lang="en-US" altLang="zh-CN" sz="2000" baseline="-25000" dirty="0">
                <a:latin typeface="Times New Roman" panose="02020603050405020304" charset="0"/>
                <a:ea typeface="微软雅黑 Light" panose="020B0502040204020203" charset="-122"/>
                <a:cs typeface="+mn-ea"/>
                <a:sym typeface="+mn-lt"/>
              </a:rPr>
              <a:t>t</a:t>
            </a:r>
            <a:r>
              <a:rPr lang="en-US" altLang="zh-CN" sz="2000" dirty="0">
                <a:latin typeface="Times New Roman" panose="02020603050405020304" charset="0"/>
                <a:ea typeface="微软雅黑 Light" panose="020B0502040204020203" charset="-122"/>
                <a:cs typeface="+mn-ea"/>
                <a:sym typeface="+mn-lt"/>
              </a:rPr>
              <a:t> is a basic epidemiological number, which represents </a:t>
            </a:r>
            <a:r>
              <a:rPr lang="en-US" altLang="zh-CN" sz="2000" b="1" dirty="0">
                <a:solidFill>
                  <a:srgbClr val="175091"/>
                </a:solidFill>
                <a:latin typeface="Times New Roman" panose="02020603050405020304" charset="0"/>
                <a:ea typeface="微软雅黑 Light" panose="020B0502040204020203" charset="-122"/>
                <a:cs typeface="+mn-ea"/>
                <a:sym typeface="+mn-lt"/>
              </a:rPr>
              <a:t>the average number of infections produced by each infected case</a:t>
            </a:r>
            <a:r>
              <a:rPr lang="en-US" altLang="zh-CN" sz="2000" dirty="0">
                <a:latin typeface="Times New Roman" panose="02020603050405020304" charset="0"/>
                <a:ea typeface="微软雅黑 Light" panose="020B0502040204020203" charset="-122"/>
                <a:cs typeface="+mn-ea"/>
                <a:sym typeface="+mn-lt"/>
              </a:rPr>
              <a:t> during the infection.</a:t>
            </a:r>
            <a:endParaRPr lang="en-US" altLang="zh-CN" sz="2000" dirty="0">
              <a:latin typeface="Times New Roman" panose="02020603050405020304" charset="0"/>
              <a:ea typeface="微软雅黑 Light" panose="020B0502040204020203" charset="-122"/>
              <a:cs typeface="+mn-ea"/>
              <a:sym typeface="+mn-lt"/>
            </a:endParaRPr>
          </a:p>
          <a:p>
            <a:pPr>
              <a:spcAft>
                <a:spcPts val="600"/>
              </a:spcAft>
            </a:pPr>
            <a:endParaRPr lang="en-US" altLang="zh-CN" sz="2000" dirty="0">
              <a:latin typeface="Times New Roman" panose="02020603050405020304" charset="0"/>
              <a:ea typeface="微软雅黑 Light" panose="020B0502040204020203" charset="-122"/>
              <a:cs typeface="+mn-ea"/>
              <a:sym typeface="+mn-lt"/>
            </a:endParaRPr>
          </a:p>
          <a:p>
            <a:pPr>
              <a:spcAft>
                <a:spcPts val="600"/>
              </a:spcAft>
            </a:pPr>
            <a:r>
              <a:rPr lang="en-US" altLang="zh-CN" sz="2000" dirty="0">
                <a:latin typeface="Times New Roman" panose="02020603050405020304" charset="0"/>
                <a:ea typeface="微软雅黑 Light" panose="020B0502040204020203" charset="-122"/>
                <a:cs typeface="+mn-ea"/>
                <a:sym typeface="+mn-lt"/>
              </a:rPr>
              <a:t>If Rt is 0.5 then, on average, for each 2 infected person there will be only 1 new infection. The Rt indicates the direction of change, with a value greater than 1 meaning the epidemic is growing and a value less than 1 meaning the epidemic is shrinking. However, the Rt alone does not indicate how quickly an epidemic is changing because it does not consider the time taken for each transmission to take place. </a:t>
            </a:r>
            <a:endParaRPr lang="en-US" altLang="zh-CN" sz="2000" dirty="0">
              <a:latin typeface="Times New Roman" panose="02020603050405020304" charset="0"/>
              <a:ea typeface="微软雅黑 Light" panose="020B0502040204020203" charset="-122"/>
              <a:cs typeface="+mn-ea"/>
              <a:sym typeface="+mn-lt"/>
            </a:endParaRPr>
          </a:p>
          <a:p>
            <a:pPr>
              <a:spcAft>
                <a:spcPts val="600"/>
              </a:spcAft>
            </a:pPr>
            <a:endParaRPr lang="en-US" altLang="zh-CN" sz="2000" dirty="0">
              <a:latin typeface="Times New Roman" panose="02020603050405020304" charset="0"/>
              <a:ea typeface="微软雅黑 Light" panose="020B0502040204020203" charset="-122"/>
              <a:cs typeface="+mn-ea"/>
              <a:sym typeface="+mn-lt"/>
            </a:endParaRPr>
          </a:p>
          <a:p>
            <a:pPr>
              <a:spcAft>
                <a:spcPts val="600"/>
              </a:spcAft>
            </a:pPr>
            <a:r>
              <a:rPr lang="en-US" altLang="zh-CN" sz="2000" dirty="0">
                <a:latin typeface="Times New Roman" panose="02020603050405020304" charset="0"/>
                <a:ea typeface="微软雅黑 Light" panose="020B0502040204020203" charset="-122"/>
                <a:cs typeface="+mn-ea"/>
                <a:sym typeface="+mn-lt"/>
              </a:rPr>
              <a:t>By the way, the serial interval can assess the transmission speed of the epidemics.</a:t>
            </a:r>
            <a:endParaRPr lang="en-US" altLang="zh-CN" sz="2000" dirty="0">
              <a:latin typeface="Times New Roman" panose="02020603050405020304" charset="0"/>
              <a:ea typeface="微软雅黑 Light" panose="020B0502040204020203" charset="-122"/>
              <a:cs typeface="+mn-ea"/>
              <a:sym typeface="+mn-lt"/>
            </a:endParaRPr>
          </a:p>
          <a:p>
            <a:pPr marL="215900" indent="-215900">
              <a:lnSpc>
                <a:spcPct val="100000"/>
              </a:lnSpc>
              <a:spcAft>
                <a:spcPts val="600"/>
              </a:spcAft>
            </a:pPr>
            <a:endParaRPr lang="en-GB" sz="2000" b="0" strike="noStrike" spc="-1">
              <a:latin typeface="Arial" panose="020B0604020202090204"/>
            </a:endParaRPr>
          </a:p>
          <a:p>
            <a:pPr marL="215900" indent="-215900">
              <a:lnSpc>
                <a:spcPct val="100000"/>
              </a:lnSpc>
              <a:spcAft>
                <a:spcPts val="600"/>
              </a:spcAft>
            </a:pP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p:txBody>
      </p:sp>
      <p:sp>
        <p:nvSpPr>
          <p:cNvPr id="35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4BE4450-1C86-4F8A-A4B8-133633B049B7}"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685800" y="1143000"/>
            <a:ext cx="5486040" cy="3085920"/>
          </a:xfrm>
          <a:prstGeom prst="rect">
            <a:avLst/>
          </a:prstGeom>
        </p:spPr>
      </p:sp>
      <p:sp>
        <p:nvSpPr>
          <p:cNvPr id="361"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1200" b="1" strike="noStrike" spc="-1">
                <a:solidFill>
                  <a:srgbClr val="175091"/>
                </a:solidFill>
                <a:latin typeface="Times New Roman" panose="02020603050405020304"/>
                <a:ea typeface="微软雅黑"/>
              </a:rPr>
              <a:t>Non-Pharmaceutical Interventions (NPI)</a:t>
            </a:r>
            <a:r>
              <a:rPr lang="en-US" sz="1200" b="1" strike="noStrike" spc="-1">
                <a:solidFill>
                  <a:srgbClr val="175091"/>
                </a:solidFill>
                <a:latin typeface="Times New Roman" panose="02020603050405020304"/>
                <a:ea typeface="微软雅黑 Light"/>
              </a:rPr>
              <a:t> were the only effective method to contain the Covid-19</a:t>
            </a:r>
            <a:r>
              <a:rPr lang="en-US" sz="1200" b="0" strike="noStrike" spc="-1">
                <a:solidFill>
                  <a:srgbClr val="042C5D"/>
                </a:solidFill>
                <a:latin typeface="Times New Roman" panose="02020603050405020304"/>
                <a:ea typeface="微软雅黑 Light"/>
              </a:rPr>
              <a:t> at the early stage of Covid-19. Even if vaccine has been injected, there tend still to be the main methods</a:t>
            </a:r>
            <a:r>
              <a:rPr lang="en-US" sz="1200" b="0" strike="noStrike" spc="-1">
                <a:solidFill>
                  <a:srgbClr val="000000"/>
                </a:solidFill>
                <a:latin typeface="Times New Roman" panose="02020603050405020304"/>
                <a:ea typeface="微软雅黑 Light"/>
              </a:rPr>
              <a:t>. </a:t>
            </a:r>
            <a:endParaRPr lang="en-GB" sz="1200" b="0" strike="noStrike" spc="-1">
              <a:latin typeface="Arial" panose="020B0604020202090204"/>
            </a:endParaRPr>
          </a:p>
          <a:p>
            <a:pPr marL="215900" indent="-215900">
              <a:lnSpc>
                <a:spcPct val="100000"/>
              </a:lnSpc>
            </a:pPr>
            <a:endParaRPr lang="en-GB" sz="1200" b="0" strike="noStrike" spc="-1">
              <a:latin typeface="Arial" panose="020B0604020202090204"/>
            </a:endParaRPr>
          </a:p>
          <a:p>
            <a:pPr marL="215900" indent="-215900">
              <a:lnSpc>
                <a:spcPct val="100000"/>
              </a:lnSpc>
            </a:pPr>
            <a:r>
              <a:rPr lang="en-US" sz="2000" b="0" strike="noStrike" spc="-1">
                <a:solidFill>
                  <a:srgbClr val="000000"/>
                </a:solidFill>
                <a:latin typeface="Times New Roman" panose="02020603050405020304"/>
                <a:ea typeface="微软雅黑 Light"/>
              </a:rPr>
              <a:t>The NPI policy response to COVID-19 can be complex. These policies can be at a country level or a local. NPI usually contains closings of schools and universities, closings of workplaces, stay at home requirements and restrictions on internal movement between cities/regions. As the epidemic upwards, the restriction of these NPI policies would be eased.</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pPr>
            <a:r>
              <a:rPr lang="en-US" sz="2000" b="0" strike="noStrike" spc="-1">
                <a:solidFill>
                  <a:srgbClr val="000000"/>
                </a:solidFill>
                <a:latin typeface="Times New Roman" panose="02020603050405020304"/>
                <a:ea typeface="微软雅黑 Light"/>
              </a:rPr>
              <a:t>However, there are many people in the UK </a:t>
            </a:r>
            <a:r>
              <a:rPr lang="en-US" sz="2000" b="1" strike="noStrike" spc="-1">
                <a:solidFill>
                  <a:srgbClr val="175091"/>
                </a:solidFill>
                <a:latin typeface="Times New Roman" panose="02020603050405020304"/>
                <a:ea typeface="微软雅黑 Light"/>
              </a:rPr>
              <a:t>protest for the NPI</a:t>
            </a:r>
            <a:r>
              <a:rPr lang="en-US" sz="2000" b="0" strike="noStrike" spc="-1">
                <a:solidFill>
                  <a:srgbClr val="000000"/>
                </a:solidFill>
                <a:latin typeface="Times New Roman" panose="02020603050405020304"/>
                <a:ea typeface="微软雅黑 Light"/>
              </a:rPr>
              <a:t> policies because of the freedom. Particularly in June, because the search index of the protest in google peaked at that time </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p:txBody>
      </p:sp>
      <p:sp>
        <p:nvSpPr>
          <p:cNvPr id="36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C4E71F5-8E49-4570-8329-F71E641A9FAB}"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685800" y="1143000"/>
            <a:ext cx="5486040" cy="3085920"/>
          </a:xfrm>
          <a:prstGeom prst="rect">
            <a:avLst/>
          </a:prstGeom>
        </p:spPr>
      </p:sp>
      <p:sp>
        <p:nvSpPr>
          <p:cNvPr id="364"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Based on the things introduced in the previous slide, the time span of the study could be determined. For the start, the first two covid-19 cases in the UK were confirmed on January 31st, and for the end, the cornavirus tended to mutate in October 2020, the nature of the mixture of coronavirus are hard to be modeled. Meanwhile, the first injection of vaccine is in 8</a:t>
            </a:r>
            <a:r>
              <a:rPr lang="en-US" sz="2000" b="0" strike="noStrike" spc="-1" baseline="30000">
                <a:latin typeface="Arial" panose="020B0604020202090204"/>
              </a:rPr>
              <a:t>th</a:t>
            </a:r>
            <a:r>
              <a:rPr lang="en-US" sz="2000" b="0" strike="noStrike" spc="-1">
                <a:latin typeface="Arial" panose="020B0604020202090204"/>
              </a:rPr>
              <a:t> December 2020. Hence the time span of my study is from 31st January to 1st October 2020.</a:t>
            </a:r>
            <a:endParaRPr lang="en-GB" sz="2000" b="0" strike="noStrike" spc="-1">
              <a:latin typeface="Arial" panose="020B0604020202090204"/>
            </a:endParaRPr>
          </a:p>
        </p:txBody>
      </p:sp>
      <p:sp>
        <p:nvSpPr>
          <p:cNvPr id="36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8C811D7-6F03-4C49-993E-EFDF5F9377DD}"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86040" cy="3085920"/>
          </a:xfrm>
          <a:prstGeom prst="rect">
            <a:avLst/>
          </a:prstGeom>
        </p:spPr>
      </p:sp>
      <p:sp>
        <p:nvSpPr>
          <p:cNvPr id="367" name="PlaceHolder 2"/>
          <p:cNvSpPr>
            <a:spLocks noGrp="1"/>
          </p:cNvSpPr>
          <p:nvPr>
            <p:ph type="body"/>
          </p:nvPr>
        </p:nvSpPr>
        <p:spPr>
          <a:xfrm>
            <a:off x="685800" y="4400640"/>
            <a:ext cx="5486040" cy="3600000"/>
          </a:xfrm>
          <a:prstGeom prst="rect">
            <a:avLst/>
          </a:prstGeom>
        </p:spPr>
        <p:txBody>
          <a:bodyPr>
            <a:noAutofit/>
          </a:bodyPr>
          <a:p>
            <a:pPr marL="215900" indent="-215900">
              <a:lnSpc>
                <a:spcPct val="100000"/>
              </a:lnSpc>
            </a:pPr>
            <a:r>
              <a:rPr lang="en-US" sz="2000" b="0" strike="noStrike" spc="-1">
                <a:latin typeface="Arial" panose="020B0604020202090204"/>
              </a:rPr>
              <a:t>There are lots of lock-down and reopen policies for UK. An straightforward way to describe these policies is to use dummy variables. However, if all policies are add to the model as dummy variables, this model cannot fit well. Due to the multicollinearity problem, the variance of the coefficient of each NPI policy on Rt will be very large in this model fitting, which leads to the unreliability of the final result.</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pPr>
            <a:r>
              <a:rPr lang="en-US" sz="2000" b="0" strike="noStrike" spc="-1">
                <a:latin typeface="Arial" panose="020B0604020202090204"/>
              </a:rPr>
              <a:t>Therefore, I combined all policy variables to a single continuous variable, describing the NPI policies by using manually subjective scoring. By this, the meaning of the NPI policy is retained to the greatest extent. Meanwhile, the disadvantages of this method are rather obvious. Since the scores are measured manually, this variable can be very subjective. Therefore, in the following inference, it is necessary to verify whether this scoring principle complies with data in practice. </a:t>
            </a:r>
            <a:endParaRPr lang="en-GB" sz="2000" b="0" strike="noStrike" spc="-1">
              <a:latin typeface="Arial" panose="020B0604020202090204"/>
            </a:endParaRPr>
          </a:p>
          <a:p>
            <a:pPr marL="215900" indent="-215900">
              <a:lnSpc>
                <a:spcPct val="100000"/>
              </a:lnSpc>
            </a:pPr>
            <a:endParaRPr lang="en-GB" sz="2000" b="0" strike="noStrike" spc="-1">
              <a:latin typeface="Arial" panose="020B0604020202090204"/>
            </a:endParaRPr>
          </a:p>
          <a:p>
            <a:pPr marL="215900" indent="-215900">
              <a:lnSpc>
                <a:spcPct val="100000"/>
              </a:lnSpc>
            </a:pPr>
            <a:r>
              <a:rPr lang="en-US" sz="2000" b="0" strike="noStrike" spc="-1">
                <a:latin typeface="Arial" panose="020B0604020202090204"/>
              </a:rPr>
              <a:t>Particularly, the variable Lockdown means the lockdown for cities, while the schools and universities means the lock-down for them.</a:t>
            </a:r>
            <a:endParaRPr lang="en-GB" sz="2000" b="0" strike="noStrike" spc="-1">
              <a:latin typeface="Arial" panose="020B0604020202090204"/>
            </a:endParaRPr>
          </a:p>
        </p:txBody>
      </p:sp>
      <p:sp>
        <p:nvSpPr>
          <p:cNvPr id="36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35888BD-3D0A-451E-BFCB-E5D5BC8E3664}" type="slidenum">
              <a:rPr lang="en-GB" sz="1200" b="0" strike="noStrike" spc="-1">
                <a:solidFill>
                  <a:srgbClr val="000000"/>
                </a:solidFill>
                <a:latin typeface="+mn-lt"/>
                <a:ea typeface="+mn-ea"/>
              </a:rPr>
            </a:fld>
            <a:endParaRPr lang="en-GB"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38" name="PlaceHolder 5"/>
          <p:cNvSpPr>
            <a:spLocks noGrp="1"/>
          </p:cNvSpPr>
          <p:nvPr>
            <p:ph type="body"/>
          </p:nvPr>
        </p:nvSpPr>
        <p:spPr>
          <a:xfrm>
            <a:off x="838080" y="409824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40" name="PlaceHolder 7"/>
          <p:cNvSpPr>
            <a:spLocks noGrp="1"/>
          </p:cNvSpPr>
          <p:nvPr>
            <p:ph type="body"/>
          </p:nvPr>
        </p:nvSpPr>
        <p:spPr>
          <a:xfrm>
            <a:off x="7949160" y="409824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noAutofit/>
          </a:bodyPr>
          <a:p>
            <a:pPr algn="ctr"/>
            <a:endParaRPr lang="en-GB" sz="3200" b="0" strike="noStrike" spc="-1">
              <a:latin typeface="Arial" panose="020B060402020209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p>
            <a:endParaRPr lang="en-GB" sz="2800" b="0" strike="noStrike" spc="-1">
              <a:solidFill>
                <a:srgbClr val="000000"/>
              </a:solidFill>
              <a:latin typeface="等线"/>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noAutofit/>
          </a:bodyPr>
          <a:p>
            <a:pPr algn="ctr"/>
            <a:endParaRPr lang="en-GB" sz="3200" b="0" strike="noStrike" spc="-1">
              <a:latin typeface="Arial" panose="020B060402020209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57" name="PlaceHolder 3"/>
          <p:cNvSpPr>
            <a:spLocks noGrp="1"/>
          </p:cNvSpPr>
          <p:nvPr>
            <p:ph type="body"/>
          </p:nvPr>
        </p:nvSpPr>
        <p:spPr>
          <a:xfrm>
            <a:off x="6226200" y="1825560"/>
            <a:ext cx="5131080" cy="4350960"/>
          </a:xfrm>
          <a:prstGeom prst="rect">
            <a:avLst/>
          </a:prstGeom>
        </p:spPr>
        <p:txBody>
          <a:bodyPr lIns="0" tIns="0" rIns="0" bIns="0">
            <a:normAutofit/>
          </a:bodyPr>
          <a:p>
            <a:endParaRPr lang="en-GB" sz="2800" b="0" strike="noStrike" spc="-1">
              <a:solidFill>
                <a:srgbClr val="000000"/>
              </a:solidFill>
              <a:latin typeface="等线"/>
            </a:endParaRPr>
          </a:p>
        </p:txBody>
      </p:sp>
      <p:sp>
        <p:nvSpPr>
          <p:cNvPr id="58" name="PlaceHolder 4"/>
          <p:cNvSpPr>
            <a:spLocks noGrp="1"/>
          </p:cNvSpPr>
          <p:nvPr>
            <p:ph type="body"/>
          </p:nvPr>
        </p:nvSpPr>
        <p:spPr>
          <a:xfrm>
            <a:off x="838080" y="409824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noAutofit/>
          </a:bodyPr>
          <a:p>
            <a:pPr algn="ctr"/>
            <a:endParaRPr lang="en-GB" sz="3200" b="0" strike="noStrike" spc="-1">
              <a:latin typeface="Arial" panose="020B060402020209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p>
            <a:endParaRPr lang="en-GB" sz="2800" b="0" strike="noStrike" spc="-1">
              <a:solidFill>
                <a:srgbClr val="000000"/>
              </a:solidFill>
              <a:latin typeface="等线"/>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73" name="PlaceHolder 4"/>
          <p:cNvSpPr>
            <a:spLocks noGrp="1"/>
          </p:cNvSpPr>
          <p:nvPr>
            <p:ph type="body"/>
          </p:nvPr>
        </p:nvSpPr>
        <p:spPr>
          <a:xfrm>
            <a:off x="838080" y="409824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74" name="PlaceHolder 5"/>
          <p:cNvSpPr>
            <a:spLocks noGrp="1"/>
          </p:cNvSpPr>
          <p:nvPr>
            <p:ph type="body"/>
          </p:nvPr>
        </p:nvSpPr>
        <p:spPr>
          <a:xfrm>
            <a:off x="6226200" y="409824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79" name="PlaceHolder 5"/>
          <p:cNvSpPr>
            <a:spLocks noGrp="1"/>
          </p:cNvSpPr>
          <p:nvPr>
            <p:ph type="body"/>
          </p:nvPr>
        </p:nvSpPr>
        <p:spPr>
          <a:xfrm>
            <a:off x="838080" y="409824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81" name="PlaceHolder 7"/>
          <p:cNvSpPr>
            <a:spLocks noGrp="1"/>
          </p:cNvSpPr>
          <p:nvPr>
            <p:ph type="body"/>
          </p:nvPr>
        </p:nvSpPr>
        <p:spPr>
          <a:xfrm>
            <a:off x="7949160" y="4098240"/>
            <a:ext cx="338580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p>
            <a:endParaRPr lang="en-GB" sz="2800" b="0" strike="noStrike" spc="-1">
              <a:solidFill>
                <a:srgbClr val="000000"/>
              </a:solidFill>
              <a:latin typeface="等线"/>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noAutofit/>
          </a:bodyPr>
          <a:p>
            <a:pPr algn="ctr"/>
            <a:endParaRPr lang="en-GB" sz="3200" b="0" strike="noStrike" spc="-1">
              <a:latin typeface="Arial" panose="020B060402020209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16" name="PlaceHolder 3"/>
          <p:cNvSpPr>
            <a:spLocks noGrp="1"/>
          </p:cNvSpPr>
          <p:nvPr>
            <p:ph type="body"/>
          </p:nvPr>
        </p:nvSpPr>
        <p:spPr>
          <a:xfrm>
            <a:off x="6226200" y="1825560"/>
            <a:ext cx="5131080" cy="4350960"/>
          </a:xfrm>
          <a:prstGeom prst="rect">
            <a:avLst/>
          </a:prstGeom>
        </p:spPr>
        <p:txBody>
          <a:bodyPr lIns="0" tIns="0" rIns="0" bIns="0">
            <a:normAutofit/>
          </a:bodyPr>
          <a:p>
            <a:endParaRPr lang="en-GB" sz="2800" b="0" strike="noStrike" spc="-1">
              <a:solidFill>
                <a:srgbClr val="000000"/>
              </a:solidFill>
              <a:latin typeface="等线"/>
            </a:endParaRPr>
          </a:p>
        </p:txBody>
      </p:sp>
      <p:sp>
        <p:nvSpPr>
          <p:cNvPr id="17" name="PlaceHolder 4"/>
          <p:cNvSpPr>
            <a:spLocks noGrp="1"/>
          </p:cNvSpPr>
          <p:nvPr>
            <p:ph type="body"/>
          </p:nvPr>
        </p:nvSpPr>
        <p:spPr>
          <a:xfrm>
            <a:off x="838080" y="409824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p>
            <a:endParaRPr lang="en-GB" sz="2800" b="0" strike="noStrike" spc="-1">
              <a:solidFill>
                <a:srgbClr val="000000"/>
              </a:solidFill>
              <a:latin typeface="等线"/>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noAutofit/>
          </a:bodyPr>
          <a:p>
            <a:endParaRPr lang="en-GB" sz="1800" b="0" strike="noStrike" spc="-1">
              <a:solidFill>
                <a:srgbClr val="000000"/>
              </a:solidFill>
              <a:latin typeface="等线"/>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p>
            <a:endParaRPr lang="en-GB" sz="2800" b="0" strike="noStrike" spc="-1">
              <a:solidFill>
                <a:srgbClr val="000000"/>
              </a:solidFill>
              <a:latin typeface="等线"/>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p>
            <a:endParaRPr lang="en-GB" sz="2800" b="0" strike="noStrike" spc="-1">
              <a:solidFill>
                <a:srgbClr val="000000"/>
              </a:solidFill>
              <a:latin typeface="等线"/>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lang="zh-CN" sz="6000" b="0" strike="noStrike" spc="-1">
                <a:solidFill>
                  <a:srgbClr val="000000"/>
                </a:solidFill>
                <a:latin typeface="等线 Light"/>
              </a:rPr>
              <a:t>单击此处编辑母版标题样式</a:t>
            </a:r>
            <a:endParaRPr lang="en-GB" sz="6000" b="0" strike="noStrike" spc="-1">
              <a:solidFill>
                <a:srgbClr val="000000"/>
              </a:solidFill>
              <a:latin typeface="等线"/>
            </a:endParaRPr>
          </a:p>
        </p:txBody>
      </p:sp>
      <p:sp>
        <p:nvSpPr>
          <p:cNvPr id="2"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BA0372C1-F884-4F91-9F45-096A1EB03085}" type="datetime">
              <a:rPr lang="en-GB" sz="1200" b="0" strike="noStrike" spc="-1">
                <a:solidFill>
                  <a:srgbClr val="8B8B8B"/>
                </a:solidFill>
                <a:latin typeface="等线"/>
              </a:rPr>
            </a:fld>
            <a:endParaRPr lang="en-GB" sz="1200" b="0" strike="noStrike" spc="-1">
              <a:latin typeface="Times New Roman" panose="02020603050405020304"/>
            </a:endParaRPr>
          </a:p>
        </p:txBody>
      </p:sp>
      <p:sp>
        <p:nvSpPr>
          <p:cNvPr id="3" name="PlaceHolder 3"/>
          <p:cNvSpPr>
            <a:spLocks noGrp="1"/>
          </p:cNvSpPr>
          <p:nvPr>
            <p:ph type="ftr"/>
          </p:nvPr>
        </p:nvSpPr>
        <p:spPr>
          <a:xfrm>
            <a:off x="4038480" y="6356520"/>
            <a:ext cx="4114440" cy="364680"/>
          </a:xfrm>
          <a:prstGeom prst="rect">
            <a:avLst/>
          </a:prstGeom>
        </p:spPr>
        <p:txBody>
          <a:bodyPr anchor="ctr">
            <a:noAutofit/>
          </a:bodyPr>
          <a:p>
            <a:endParaRPr lang="en-GB" sz="2400" b="0" strike="noStrike" spc="-1">
              <a:latin typeface="Times New Roman" panose="02020603050405020304"/>
            </a:endParaRPr>
          </a:p>
        </p:txBody>
      </p:sp>
      <p:sp>
        <p:nvSpPr>
          <p:cNvPr id="4"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5E92C23C-BF2C-4767-A2C8-D46E2C3B2B7F}" type="slidenum">
              <a:rPr lang="en-GB" sz="1200" b="0" strike="noStrike" spc="-1">
                <a:solidFill>
                  <a:srgbClr val="8B8B8B"/>
                </a:solidFill>
                <a:latin typeface="等线"/>
              </a:rPr>
            </a:fld>
            <a:endParaRPr lang="en-GB" sz="1200" b="0" strike="noStrike" spc="-1">
              <a:latin typeface="Times New Roman" panose="02020603050405020304"/>
            </a:endParaRPr>
          </a:p>
        </p:txBody>
      </p:sp>
      <p:sp>
        <p:nvSpPr>
          <p:cNvPr id="5" name="PlaceHolder 5"/>
          <p:cNvSpPr>
            <a:spLocks noGrp="1"/>
          </p:cNvSpPr>
          <p:nvPr>
            <p:ph type="body"/>
          </p:nvPr>
        </p:nvSpPr>
        <p:spPr>
          <a:xfrm>
            <a:off x="609480" y="1604520"/>
            <a:ext cx="109724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GB" sz="2800" b="0" strike="noStrike" spc="-1">
                <a:solidFill>
                  <a:srgbClr val="000000"/>
                </a:solidFill>
                <a:latin typeface="等线"/>
              </a:rPr>
              <a:t>Click to edit the outline text format</a:t>
            </a:r>
            <a:endParaRPr lang="en-GB" sz="2800" b="0" strike="noStrike" spc="-1">
              <a:solidFill>
                <a:srgbClr val="000000"/>
              </a:solidFill>
              <a:latin typeface="等线"/>
            </a:endParaRPr>
          </a:p>
          <a:p>
            <a:pPr marL="864235" lvl="1" indent="-323850">
              <a:spcBef>
                <a:spcPts val="1135"/>
              </a:spcBef>
              <a:buClr>
                <a:srgbClr val="000000"/>
              </a:buClr>
              <a:buSzPct val="75000"/>
              <a:buFont typeface="Symbol" charset="2"/>
              <a:buChar char=""/>
            </a:pPr>
            <a:r>
              <a:rPr lang="en-GB" sz="2000" b="0" strike="noStrike" spc="-1">
                <a:solidFill>
                  <a:srgbClr val="000000"/>
                </a:solidFill>
                <a:latin typeface="等线"/>
              </a:rPr>
              <a:t>Second Outline Level</a:t>
            </a:r>
            <a:endParaRPr lang="en-GB" sz="2000" b="0" strike="noStrike" spc="-1">
              <a:solidFill>
                <a:srgbClr val="000000"/>
              </a:solidFill>
              <a:latin typeface="等线"/>
            </a:endParaRPr>
          </a:p>
          <a:p>
            <a:pPr marL="1296035" lvl="2" indent="-288290">
              <a:spcBef>
                <a:spcPts val="850"/>
              </a:spcBef>
              <a:buClr>
                <a:srgbClr val="000000"/>
              </a:buClr>
              <a:buSzPct val="45000"/>
              <a:buFont typeface="Wingdings" panose="05000000000000000000" pitchFamily="2" charset="2"/>
              <a:buChar char=""/>
            </a:pPr>
            <a:r>
              <a:rPr lang="en-GB" sz="1800" b="0" strike="noStrike" spc="-1">
                <a:solidFill>
                  <a:srgbClr val="000000"/>
                </a:solidFill>
                <a:latin typeface="等线"/>
              </a:rPr>
              <a:t>Third Outline Level</a:t>
            </a:r>
            <a:endParaRPr lang="en-GB" sz="1800" b="0" strike="noStrike" spc="-1">
              <a:solidFill>
                <a:srgbClr val="000000"/>
              </a:solidFill>
              <a:latin typeface="等线"/>
            </a:endParaRPr>
          </a:p>
          <a:p>
            <a:pPr marL="1727835" lvl="3" indent="-215900">
              <a:spcBef>
                <a:spcPts val="565"/>
              </a:spcBef>
              <a:buClr>
                <a:srgbClr val="000000"/>
              </a:buClr>
              <a:buSzPct val="75000"/>
              <a:buFont typeface="Symbol" charset="2"/>
              <a:buChar char=""/>
            </a:pPr>
            <a:r>
              <a:rPr lang="en-GB" sz="1800" b="0" strike="noStrike" spc="-1">
                <a:solidFill>
                  <a:srgbClr val="000000"/>
                </a:solidFill>
                <a:latin typeface="等线"/>
              </a:rPr>
              <a:t>Fourth Outline Level</a:t>
            </a:r>
            <a:endParaRPr lang="en-GB" sz="1800" b="0" strike="noStrike" spc="-1">
              <a:solidFill>
                <a:srgbClr val="000000"/>
              </a:solidFill>
              <a:latin typeface="等线"/>
            </a:endParaRPr>
          </a:p>
          <a:p>
            <a:pPr marL="2160270" lvl="4" indent="-215900">
              <a:spcBef>
                <a:spcPts val="285"/>
              </a:spcBef>
              <a:buClr>
                <a:srgbClr val="000000"/>
              </a:buClr>
              <a:buSzPct val="45000"/>
              <a:buFont typeface="Wingdings" panose="05000000000000000000" pitchFamily="2" charset="2"/>
              <a:buChar char=""/>
            </a:pPr>
            <a:r>
              <a:rPr lang="en-GB" sz="2000" b="0" strike="noStrike" spc="-1">
                <a:solidFill>
                  <a:srgbClr val="000000"/>
                </a:solidFill>
                <a:latin typeface="等线"/>
              </a:rPr>
              <a:t>Fifth Outline Level</a:t>
            </a:r>
            <a:endParaRPr lang="en-GB" sz="2000" b="0" strike="noStrike" spc="-1">
              <a:solidFill>
                <a:srgbClr val="000000"/>
              </a:solidFill>
              <a:latin typeface="等线"/>
            </a:endParaRPr>
          </a:p>
          <a:p>
            <a:pPr marL="2592070" lvl="5" indent="-215900">
              <a:spcBef>
                <a:spcPts val="285"/>
              </a:spcBef>
              <a:buClr>
                <a:srgbClr val="000000"/>
              </a:buClr>
              <a:buSzPct val="45000"/>
              <a:buFont typeface="Wingdings" panose="05000000000000000000" pitchFamily="2" charset="2"/>
              <a:buChar char=""/>
            </a:pPr>
            <a:r>
              <a:rPr lang="en-GB" sz="2000" b="0" strike="noStrike" spc="-1">
                <a:solidFill>
                  <a:srgbClr val="000000"/>
                </a:solidFill>
                <a:latin typeface="等线"/>
              </a:rPr>
              <a:t>Sixth Outline Level</a:t>
            </a:r>
            <a:endParaRPr lang="en-GB" sz="2000" b="0" strike="noStrike" spc="-1">
              <a:solidFill>
                <a:srgbClr val="000000"/>
              </a:solidFill>
              <a:latin typeface="等线"/>
            </a:endParaRPr>
          </a:p>
          <a:p>
            <a:pPr marL="3023870" lvl="6" indent="-215900">
              <a:spcBef>
                <a:spcPts val="285"/>
              </a:spcBef>
              <a:buClr>
                <a:srgbClr val="000000"/>
              </a:buClr>
              <a:buSzPct val="45000"/>
              <a:buFont typeface="Wingdings" panose="05000000000000000000" pitchFamily="2" charset="2"/>
              <a:buChar char=""/>
            </a:pPr>
            <a:r>
              <a:rPr lang="en-GB" sz="2000" b="0" strike="noStrike" spc="-1">
                <a:solidFill>
                  <a:srgbClr val="000000"/>
                </a:solidFill>
                <a:latin typeface="等线"/>
              </a:rPr>
              <a:t>Seventh Outline Level</a:t>
            </a:r>
            <a:endParaRPr lang="en-GB" sz="2000" b="0" strike="noStrike" spc="-1">
              <a:solidFill>
                <a:srgbClr val="000000"/>
              </a:solidFill>
              <a:latin typeface="等线"/>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lang="zh-CN" sz="4400" b="0" strike="noStrike" spc="-1">
                <a:solidFill>
                  <a:srgbClr val="000000"/>
                </a:solidFill>
                <a:latin typeface="等线 Light"/>
              </a:rPr>
              <a:t>单击此处编辑母版标题样式</a:t>
            </a:r>
            <a:endParaRPr lang="en-GB" sz="4400" b="0" strike="noStrike" spc="-1">
              <a:solidFill>
                <a:srgbClr val="000000"/>
              </a:solidFill>
              <a:latin typeface="等线"/>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7965">
              <a:lnSpc>
                <a:spcPct val="90000"/>
              </a:lnSpc>
              <a:spcBef>
                <a:spcPts val="1000"/>
              </a:spcBef>
              <a:buClr>
                <a:srgbClr val="000000"/>
              </a:buClr>
              <a:buFont typeface="Arial" panose="020B0604020202090204"/>
              <a:buChar char="•"/>
            </a:pPr>
            <a:r>
              <a:rPr lang="zh-CN" sz="2800" b="0" strike="noStrike" spc="-1">
                <a:solidFill>
                  <a:srgbClr val="000000"/>
                </a:solidFill>
                <a:latin typeface="等线"/>
              </a:rPr>
              <a:t>单击此处编辑母版文本样式</a:t>
            </a:r>
            <a:endParaRPr lang="en-GB" sz="2800" b="0" strike="noStrike" spc="-1">
              <a:solidFill>
                <a:srgbClr val="000000"/>
              </a:solidFill>
              <a:latin typeface="等线"/>
            </a:endParaRPr>
          </a:p>
          <a:p>
            <a:pPr marL="685800" lvl="1" indent="-227965">
              <a:lnSpc>
                <a:spcPct val="90000"/>
              </a:lnSpc>
              <a:spcBef>
                <a:spcPts val="500"/>
              </a:spcBef>
              <a:buClr>
                <a:srgbClr val="000000"/>
              </a:buClr>
              <a:buFont typeface="Arial" panose="020B0604020202090204"/>
              <a:buChar char="•"/>
            </a:pPr>
            <a:r>
              <a:rPr lang="zh-CN" sz="2400" b="0" strike="noStrike" spc="-1">
                <a:solidFill>
                  <a:srgbClr val="000000"/>
                </a:solidFill>
                <a:latin typeface="等线"/>
              </a:rPr>
              <a:t>二级</a:t>
            </a:r>
            <a:endParaRPr lang="en-GB" sz="2400" b="0" strike="noStrike" spc="-1">
              <a:solidFill>
                <a:srgbClr val="000000"/>
              </a:solidFill>
              <a:latin typeface="等线"/>
            </a:endParaRPr>
          </a:p>
          <a:p>
            <a:pPr marL="1143000" lvl="2" indent="-227965">
              <a:lnSpc>
                <a:spcPct val="90000"/>
              </a:lnSpc>
              <a:spcBef>
                <a:spcPts val="500"/>
              </a:spcBef>
              <a:buClr>
                <a:srgbClr val="000000"/>
              </a:buClr>
              <a:buFont typeface="Arial" panose="020B0604020202090204"/>
              <a:buChar char="•"/>
            </a:pPr>
            <a:r>
              <a:rPr lang="zh-CN" sz="2000" b="0" strike="noStrike" spc="-1">
                <a:solidFill>
                  <a:srgbClr val="000000"/>
                </a:solidFill>
                <a:latin typeface="等线"/>
              </a:rPr>
              <a:t>三级</a:t>
            </a:r>
            <a:endParaRPr lang="en-GB" sz="2000" b="0" strike="noStrike" spc="-1">
              <a:solidFill>
                <a:srgbClr val="000000"/>
              </a:solidFill>
              <a:latin typeface="等线"/>
            </a:endParaRPr>
          </a:p>
          <a:p>
            <a:pPr marL="1600200" lvl="3" indent="-227965">
              <a:lnSpc>
                <a:spcPct val="90000"/>
              </a:lnSpc>
              <a:spcBef>
                <a:spcPts val="500"/>
              </a:spcBef>
              <a:buClr>
                <a:srgbClr val="000000"/>
              </a:buClr>
              <a:buFont typeface="Arial" panose="020B0604020202090204"/>
              <a:buChar char="•"/>
            </a:pPr>
            <a:r>
              <a:rPr lang="zh-CN" sz="1800" b="0" strike="noStrike" spc="-1">
                <a:solidFill>
                  <a:srgbClr val="000000"/>
                </a:solidFill>
                <a:latin typeface="等线"/>
              </a:rPr>
              <a:t>四级</a:t>
            </a:r>
            <a:endParaRPr lang="en-GB" sz="1800" b="0" strike="noStrike" spc="-1">
              <a:solidFill>
                <a:srgbClr val="000000"/>
              </a:solidFill>
              <a:latin typeface="等线"/>
            </a:endParaRPr>
          </a:p>
          <a:p>
            <a:pPr marL="2057400" lvl="4" indent="-227965">
              <a:lnSpc>
                <a:spcPct val="90000"/>
              </a:lnSpc>
              <a:spcBef>
                <a:spcPts val="500"/>
              </a:spcBef>
              <a:buClr>
                <a:srgbClr val="000000"/>
              </a:buClr>
              <a:buFont typeface="Arial" panose="020B0604020202090204"/>
              <a:buChar char="•"/>
            </a:pPr>
            <a:r>
              <a:rPr lang="zh-CN" sz="1800" b="0" strike="noStrike" spc="-1">
                <a:solidFill>
                  <a:srgbClr val="000000"/>
                </a:solidFill>
                <a:latin typeface="等线"/>
              </a:rPr>
              <a:t>五级</a:t>
            </a:r>
            <a:endParaRPr lang="en-GB" sz="1800" b="0" strike="noStrike" spc="-1">
              <a:solidFill>
                <a:srgbClr val="000000"/>
              </a:solidFill>
              <a:latin typeface="等线"/>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93C644C0-D03A-4C38-ABA2-B857B44D44DF}" type="datetime">
              <a:rPr lang="en-GB" sz="1200" b="0" strike="noStrike" spc="-1">
                <a:solidFill>
                  <a:srgbClr val="8B8B8B"/>
                </a:solidFill>
                <a:latin typeface="等线"/>
              </a:rPr>
            </a:fld>
            <a:endParaRPr lang="en-GB" sz="1200" b="0" strike="noStrike" spc="-1">
              <a:latin typeface="Times New Roman" panose="02020603050405020304"/>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lang="en-GB" sz="2400" b="0" strike="noStrike" spc="-1">
              <a:latin typeface="Times New Roman" panose="02020603050405020304"/>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A5F58DE6-3826-4DEF-A403-7F5A13308432}" type="slidenum">
              <a:rPr lang="en-GB" sz="1200" b="0" strike="noStrike" spc="-1">
                <a:solidFill>
                  <a:srgbClr val="8B8B8B"/>
                </a:solidFill>
                <a:latin typeface="等线"/>
              </a:rPr>
            </a:fld>
            <a:endParaRPr lang="en-GB" sz="12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3.xml"/><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3.xml"/><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2" descr="See the source image"/>
          <p:cNvPicPr/>
          <p:nvPr/>
        </p:nvPicPr>
        <p:blipFill>
          <a:blip r:embed="rId1"/>
          <a:stretch>
            <a:fillRect/>
          </a:stretch>
        </p:blipFill>
        <p:spPr>
          <a:xfrm>
            <a:off x="0" y="0"/>
            <a:ext cx="12191760" cy="6857640"/>
          </a:xfrm>
          <a:prstGeom prst="rect">
            <a:avLst/>
          </a:prstGeom>
          <a:ln>
            <a:noFill/>
          </a:ln>
        </p:spPr>
      </p:pic>
      <p:sp>
        <p:nvSpPr>
          <p:cNvPr id="89" name="CustomShape 1"/>
          <p:cNvSpPr/>
          <p:nvPr/>
        </p:nvSpPr>
        <p:spPr>
          <a:xfrm>
            <a:off x="0" y="0"/>
            <a:ext cx="12191760" cy="6857640"/>
          </a:xfrm>
          <a:prstGeom prst="rect">
            <a:avLst/>
          </a:prstGeom>
          <a:gradFill rotWithShape="0">
            <a:gsLst>
              <a:gs pos="0">
                <a:srgbClr val="003F88"/>
              </a:gs>
              <a:gs pos="100000">
                <a:srgbClr val="003F88">
                  <a:alpha val="20000"/>
                </a:srgbClr>
              </a:gs>
            </a:gsLst>
            <a:lin ang="16200000"/>
          </a:gradFill>
          <a:ln>
            <a:noFill/>
          </a:ln>
        </p:spPr>
        <p:style>
          <a:lnRef idx="0">
            <a:srgbClr val="FFFFFF"/>
          </a:lnRef>
          <a:fillRef idx="0">
            <a:srgbClr val="FFFFFF"/>
          </a:fillRef>
          <a:effectRef idx="0">
            <a:srgbClr val="FFFFFF"/>
          </a:effectRef>
          <a:fontRef idx="minor"/>
        </p:style>
      </p:sp>
      <p:sp>
        <p:nvSpPr>
          <p:cNvPr id="90" name="CustomShape 2"/>
          <p:cNvSpPr/>
          <p:nvPr/>
        </p:nvSpPr>
        <p:spPr>
          <a:xfrm>
            <a:off x="853560" y="2145600"/>
            <a:ext cx="10774440" cy="829800"/>
          </a:xfrm>
          <a:prstGeom prst="rect">
            <a:avLst/>
          </a:prstGeom>
          <a:noFill/>
          <a:ln>
            <a:noFill/>
          </a:ln>
        </p:spPr>
        <p:style>
          <a:lnRef idx="0">
            <a:srgbClr val="FFFFFF"/>
          </a:lnRef>
          <a:fillRef idx="0">
            <a:srgbClr val="FFFFFF"/>
          </a:fillRef>
          <a:effectRef idx="0">
            <a:srgbClr val="FFFFFF"/>
          </a:effectRef>
          <a:fontRef idx="minor"/>
        </p:style>
        <p:txBody>
          <a:bodyPr anchor="ctr">
            <a:noAutofit/>
          </a:bodyPr>
          <a:p>
            <a:pPr algn="ctr">
              <a:lnSpc>
                <a:spcPct val="100000"/>
              </a:lnSpc>
            </a:pPr>
            <a:r>
              <a:rPr lang="en-US" sz="4000" b="1" strike="noStrike" spc="-1">
                <a:solidFill>
                  <a:srgbClr val="FFFFFF"/>
                </a:solidFill>
                <a:latin typeface="Times New Roman" panose="02020603050405020304"/>
                <a:ea typeface="微软雅黑"/>
              </a:rPr>
              <a:t>Understanding the sampling effort</a:t>
            </a:r>
            <a:endParaRPr lang="en-GB" sz="4000" b="0" strike="noStrike" spc="-1">
              <a:latin typeface="Arial" panose="020B0604020202090204"/>
            </a:endParaRPr>
          </a:p>
          <a:p>
            <a:pPr algn="ctr">
              <a:lnSpc>
                <a:spcPct val="100000"/>
              </a:lnSpc>
            </a:pPr>
            <a:r>
              <a:rPr lang="en-US" sz="4000" b="1" strike="noStrike" spc="-1">
                <a:solidFill>
                  <a:srgbClr val="FFFFFF"/>
                </a:solidFill>
                <a:latin typeface="Times New Roman" panose="02020603050405020304"/>
                <a:ea typeface="微软雅黑"/>
              </a:rPr>
              <a:t> on Covid-19 case numbers</a:t>
            </a:r>
            <a:endParaRPr lang="en-GB" sz="4000" b="0" strike="noStrike" spc="-1">
              <a:latin typeface="Arial" panose="020B0604020202090204"/>
            </a:endParaRPr>
          </a:p>
        </p:txBody>
      </p:sp>
      <p:sp>
        <p:nvSpPr>
          <p:cNvPr id="91" name="Line 3"/>
          <p:cNvSpPr/>
          <p:nvPr/>
        </p:nvSpPr>
        <p:spPr>
          <a:xfrm>
            <a:off x="1251360" y="3246120"/>
            <a:ext cx="10940400" cy="0"/>
          </a:xfrm>
          <a:prstGeom prst="line">
            <a:avLst/>
          </a:prstGeom>
          <a:ln w="44280" cap="rnd">
            <a:solidFill>
              <a:srgbClr val="FFFFFF"/>
            </a:solidFill>
          </a:ln>
        </p:spPr>
        <p:style>
          <a:lnRef idx="1">
            <a:schemeClr val="accent1"/>
          </a:lnRef>
          <a:fillRef idx="0">
            <a:schemeClr val="accent1"/>
          </a:fillRef>
          <a:effectRef idx="0">
            <a:schemeClr val="accent1"/>
          </a:effectRef>
          <a:fontRef idx="minor"/>
        </p:style>
      </p:sp>
      <p:sp>
        <p:nvSpPr>
          <p:cNvPr id="92" name="CustomShape 4"/>
          <p:cNvSpPr/>
          <p:nvPr/>
        </p:nvSpPr>
        <p:spPr>
          <a:xfrm>
            <a:off x="1251720" y="3516480"/>
            <a:ext cx="5547600" cy="1515960"/>
          </a:xfrm>
          <a:prstGeom prst="rect">
            <a:avLst/>
          </a:prstGeom>
          <a:noFill/>
          <a:ln>
            <a:noFill/>
          </a:ln>
        </p:spPr>
        <p:style>
          <a:lnRef idx="0">
            <a:srgbClr val="FFFFFF"/>
          </a:lnRef>
          <a:fillRef idx="0">
            <a:srgbClr val="FFFFFF"/>
          </a:fillRef>
          <a:effectRef idx="0">
            <a:srgbClr val="FFFFFF"/>
          </a:effectRef>
          <a:fontRef idx="minor"/>
        </p:style>
        <p:txBody>
          <a:bodyPr lIns="0" tIns="45000" rIns="90000" bIns="45000">
            <a:spAutoFit/>
          </a:bodyPr>
          <a:p>
            <a:pPr>
              <a:lnSpc>
                <a:spcPct val="130000"/>
              </a:lnSpc>
            </a:pPr>
            <a:r>
              <a:rPr lang="en-US" sz="2400" b="1" strike="noStrike" spc="-1">
                <a:solidFill>
                  <a:srgbClr val="FFFFFF"/>
                </a:solidFill>
                <a:latin typeface="Times New Roman" panose="02020603050405020304"/>
                <a:ea typeface="微软雅黑"/>
              </a:rPr>
              <a:t>Presenter: LBDB3</a:t>
            </a:r>
            <a:endParaRPr lang="en-GB" sz="2400" b="0" strike="noStrike" spc="-1">
              <a:latin typeface="Arial" panose="020B0604020202090204"/>
            </a:endParaRPr>
          </a:p>
          <a:p>
            <a:pPr>
              <a:lnSpc>
                <a:spcPct val="130000"/>
              </a:lnSpc>
            </a:pPr>
            <a:r>
              <a:rPr lang="en-US" sz="2400" b="1" strike="noStrike" spc="-1">
                <a:solidFill>
                  <a:srgbClr val="FFFFFF"/>
                </a:solidFill>
                <a:latin typeface="Times New Roman" panose="02020603050405020304"/>
                <a:ea typeface="微软雅黑"/>
              </a:rPr>
              <a:t>Discipline: Statistics (medical statistics)</a:t>
            </a:r>
            <a:endParaRPr lang="en-GB" sz="2400" b="0" strike="noStrike" spc="-1">
              <a:latin typeface="Arial" panose="020B0604020202090204"/>
            </a:endParaRPr>
          </a:p>
          <a:p>
            <a:pPr>
              <a:lnSpc>
                <a:spcPct val="130000"/>
              </a:lnSpc>
            </a:pPr>
            <a:r>
              <a:rPr lang="en-US" sz="2400" b="1" strike="noStrike" spc="-1">
                <a:solidFill>
                  <a:srgbClr val="FFFFFF"/>
                </a:solidFill>
                <a:latin typeface="Times New Roman" panose="02020603050405020304"/>
                <a:ea typeface="微软雅黑"/>
              </a:rPr>
              <a:t>Supervisor: Dr. Manolopoulou Ioanna</a:t>
            </a:r>
            <a:endParaRPr lang="en-GB" sz="2400" b="0" strike="noStrike" spc="-1">
              <a:latin typeface="Arial" panose="020B0604020202090204"/>
            </a:endParaRPr>
          </a:p>
        </p:txBody>
      </p:sp>
      <p:pic>
        <p:nvPicPr>
          <p:cNvPr id="93" name="图片 4"/>
          <p:cNvPicPr/>
          <p:nvPr/>
        </p:nvPicPr>
        <p:blipFill>
          <a:blip r:embed="rId2"/>
          <a:srcRect r="1492"/>
          <a:stretch>
            <a:fillRect/>
          </a:stretch>
        </p:blipFill>
        <p:spPr>
          <a:xfrm>
            <a:off x="9933840" y="6228000"/>
            <a:ext cx="2257920" cy="6296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66040"/>
            <a:ext cx="12192000" cy="6725920"/>
          </a:xfrm>
          <a:prstGeom prst="rect">
            <a:avLst/>
          </a:prstGeom>
        </p:spPr>
      </p:pic>
      <p:pic>
        <p:nvPicPr>
          <p:cNvPr id="187" name="Picture 2" descr="See the source image"/>
          <p:cNvPicPr/>
          <p:nvPr/>
        </p:nvPicPr>
        <p:blipFill>
          <a:blip r:embed="rId2"/>
          <a:stretch>
            <a:fillRect/>
          </a:stretch>
        </p:blipFill>
        <p:spPr>
          <a:xfrm>
            <a:off x="0" y="0"/>
            <a:ext cx="12191760" cy="6857640"/>
          </a:xfrm>
          <a:prstGeom prst="rect">
            <a:avLst/>
          </a:prstGeom>
          <a:ln>
            <a:noFill/>
          </a:ln>
        </p:spPr>
      </p:pic>
      <p:sp>
        <p:nvSpPr>
          <p:cNvPr id="188" name="CustomShape 1"/>
          <p:cNvSpPr/>
          <p:nvPr/>
        </p:nvSpPr>
        <p:spPr>
          <a:xfrm>
            <a:off x="7920" y="0"/>
            <a:ext cx="12191760" cy="6857640"/>
          </a:xfrm>
          <a:prstGeom prst="rect">
            <a:avLst/>
          </a:prstGeom>
          <a:gradFill rotWithShape="0">
            <a:gsLst>
              <a:gs pos="0">
                <a:srgbClr val="003F88"/>
              </a:gs>
              <a:gs pos="100000">
                <a:srgbClr val="003F88">
                  <a:alpha val="20000"/>
                </a:srgbClr>
              </a:gs>
            </a:gsLst>
            <a:lin ang="16200000"/>
          </a:gradFill>
          <a:ln>
            <a:noFill/>
          </a:ln>
        </p:spPr>
        <p:style>
          <a:lnRef idx="0">
            <a:srgbClr val="FFFFFF"/>
          </a:lnRef>
          <a:fillRef idx="0">
            <a:srgbClr val="FFFFFF"/>
          </a:fillRef>
          <a:effectRef idx="0">
            <a:srgbClr val="FFFFFF"/>
          </a:effectRef>
          <a:fontRef idx="minor"/>
        </p:style>
      </p:sp>
      <p:sp>
        <p:nvSpPr>
          <p:cNvPr id="189" name="Line 2"/>
          <p:cNvSpPr/>
          <p:nvPr/>
        </p:nvSpPr>
        <p:spPr>
          <a:xfrm>
            <a:off x="2176560" y="2511720"/>
            <a:ext cx="7838640" cy="0"/>
          </a:xfrm>
          <a:prstGeom prst="line">
            <a:avLst/>
          </a:prstGeom>
          <a:ln>
            <a:solidFill>
              <a:schemeClr val="bg1"/>
            </a:solidFill>
          </a:ln>
        </p:spPr>
        <p:style>
          <a:lnRef idx="3">
            <a:schemeClr val="accent4"/>
          </a:lnRef>
          <a:fillRef idx="0">
            <a:schemeClr val="accent4"/>
          </a:fillRef>
          <a:effectRef idx="2">
            <a:schemeClr val="accent4"/>
          </a:effectRef>
          <a:fontRef idx="minor"/>
        </p:style>
      </p:sp>
      <p:sp>
        <p:nvSpPr>
          <p:cNvPr id="190" name="CustomShape 3"/>
          <p:cNvSpPr/>
          <p:nvPr/>
        </p:nvSpPr>
        <p:spPr>
          <a:xfrm>
            <a:off x="1091520" y="1769760"/>
            <a:ext cx="10024920" cy="1325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gn="ctr">
              <a:lnSpc>
                <a:spcPct val="90000"/>
              </a:lnSpc>
            </a:pPr>
            <a:r>
              <a:rPr lang="en-US" sz="4400" b="1" strike="noStrike" spc="-1">
                <a:solidFill>
                  <a:srgbClr val="FFFFFF"/>
                </a:solidFill>
                <a:latin typeface="Segoe UI"/>
                <a:ea typeface="微软雅黑"/>
              </a:rPr>
              <a:t>Methodology</a:t>
            </a:r>
            <a:endParaRPr lang="en-GB" sz="4400" b="0" strike="noStrike" spc="-1">
              <a:latin typeface="Arial" panose="020B0604020202090204"/>
            </a:endParaRPr>
          </a:p>
        </p:txBody>
      </p:sp>
      <p:pic>
        <p:nvPicPr>
          <p:cNvPr id="191" name="图片 9"/>
          <p:cNvPicPr/>
          <p:nvPr/>
        </p:nvPicPr>
        <p:blipFill>
          <a:blip r:embed="rId3"/>
          <a:srcRect r="1492"/>
          <a:stretch>
            <a:fillRect/>
          </a:stretch>
        </p:blipFill>
        <p:spPr>
          <a:xfrm>
            <a:off x="9806400" y="6190200"/>
            <a:ext cx="2393280" cy="6674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106805" y="880745"/>
            <a:ext cx="9978390" cy="5505450"/>
          </a:xfrm>
          <a:prstGeom prst="rect">
            <a:avLst/>
          </a:prstGeom>
        </p:spPr>
      </p:pic>
      <p:sp>
        <p:nvSpPr>
          <p:cNvPr id="192"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Basic method</a:t>
            </a:r>
            <a:endParaRPr lang="en-GB" sz="2600" b="0" strike="noStrike" spc="-1">
              <a:latin typeface="Arial" panose="020B0604020202090204"/>
            </a:endParaRPr>
          </a:p>
        </p:txBody>
      </p:sp>
      <p:sp>
        <p:nvSpPr>
          <p:cNvPr id="193"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95"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196"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197" name="图片 22"/>
          <p:cNvPicPr/>
          <p:nvPr/>
        </p:nvPicPr>
        <p:blipFill>
          <a:blip r:embed="rId2"/>
          <a:srcRect r="1503"/>
          <a:stretch>
            <a:fillRect/>
          </a:stretch>
        </p:blipFill>
        <p:spPr>
          <a:xfrm>
            <a:off x="10515600" y="6390360"/>
            <a:ext cx="1676160" cy="467280"/>
          </a:xfrm>
          <a:prstGeom prst="rect">
            <a:avLst/>
          </a:prstGeom>
          <a:ln>
            <a:noFill/>
          </a:ln>
        </p:spPr>
      </p:pic>
      <p:sp>
        <p:nvSpPr>
          <p:cNvPr id="200" name="CustomShape 8"/>
          <p:cNvSpPr/>
          <p:nvPr/>
        </p:nvSpPr>
        <p:spPr>
          <a:xfrm>
            <a:off x="234315" y="4140200"/>
            <a:ext cx="4250055" cy="119634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nSpc>
                <a:spcPct val="100000"/>
              </a:lnSpc>
            </a:pPr>
            <a:r>
              <a:rPr lang="en-US" sz="2400" b="1" strike="noStrike" spc="-1">
                <a:solidFill>
                  <a:srgbClr val="042C5D"/>
                </a:solidFill>
                <a:latin typeface="Times New Roman" panose="02020603050405020304"/>
                <a:ea typeface="微软雅黑 Light"/>
              </a:rPr>
              <a:t>Markov chain Monte Carlo</a:t>
            </a:r>
            <a:endParaRPr lang="en-US" sz="2400" b="1" strike="noStrike" spc="-1">
              <a:solidFill>
                <a:srgbClr val="042C5D"/>
              </a:solidFill>
              <a:latin typeface="Times New Roman" panose="02020603050405020304"/>
              <a:ea typeface="微软雅黑 Light"/>
            </a:endParaRPr>
          </a:p>
          <a:p>
            <a:pPr>
              <a:lnSpc>
                <a:spcPct val="100000"/>
              </a:lnSpc>
            </a:pPr>
            <a:r>
              <a:rPr lang="en-US" sz="2400" spc="-1">
                <a:solidFill>
                  <a:schemeClr val="tx1"/>
                </a:solidFill>
                <a:latin typeface="Times New Roman Regular" panose="02020603050405020304" charset="0"/>
                <a:ea typeface="微软雅黑 Light"/>
                <a:cs typeface="Times New Roman Regular" panose="02020603050405020304" charset="0"/>
                <a:sym typeface="+mn-ea"/>
              </a:rPr>
              <a:t>Calculate large-scale hierarchical models</a:t>
            </a:r>
            <a:r>
              <a:rPr lang="en-US" sz="2400" strike="noStrike" spc="-1">
                <a:solidFill>
                  <a:schemeClr val="tx1"/>
                </a:solidFill>
                <a:latin typeface="Times New Roman Regular" panose="02020603050405020304" charset="0"/>
                <a:ea typeface="微软雅黑 Light"/>
                <a:cs typeface="Times New Roman Regular" panose="02020603050405020304" charset="0"/>
              </a:rPr>
              <a:t> </a:t>
            </a:r>
            <a:endParaRPr lang="en-US" sz="2400" strike="noStrike" spc="-1">
              <a:solidFill>
                <a:schemeClr val="tx1"/>
              </a:solidFill>
              <a:latin typeface="Times New Roman Regular" panose="02020603050405020304" charset="0"/>
              <a:ea typeface="微软雅黑 Light"/>
              <a:cs typeface="Times New Roman Regular" panose="02020603050405020304" charset="0"/>
            </a:endParaRPr>
          </a:p>
        </p:txBody>
      </p:sp>
      <p:sp>
        <p:nvSpPr>
          <p:cNvPr id="201" name="CustomShape 9"/>
          <p:cNvSpPr/>
          <p:nvPr/>
        </p:nvSpPr>
        <p:spPr>
          <a:xfrm>
            <a:off x="8011160" y="4140200"/>
            <a:ext cx="4091305" cy="119634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nSpc>
                <a:spcPct val="100000"/>
              </a:lnSpc>
            </a:pPr>
            <a:r>
              <a:rPr lang="en-US" sz="2400" b="1" strike="noStrike" spc="-1">
                <a:solidFill>
                  <a:srgbClr val="042C5D"/>
                </a:solidFill>
                <a:latin typeface="Times New Roman" panose="02020603050405020304"/>
                <a:ea typeface="微软雅黑 Light"/>
              </a:rPr>
              <a:t>Bayesian Linear Regression</a:t>
            </a:r>
            <a:endParaRPr lang="en-US" sz="2400" b="1" strike="noStrike" spc="-1">
              <a:solidFill>
                <a:srgbClr val="042C5D"/>
              </a:solidFill>
              <a:latin typeface="Times New Roman" panose="02020603050405020304"/>
              <a:ea typeface="微软雅黑 Light"/>
            </a:endParaRPr>
          </a:p>
          <a:p>
            <a:pPr algn="l">
              <a:lnSpc>
                <a:spcPct val="100000"/>
              </a:lnSpc>
            </a:pPr>
            <a:r>
              <a:rPr lang="en-US" sz="2400" spc="-1">
                <a:latin typeface="Times New Roman Regular" panose="02020603050405020304" charset="0"/>
                <a:ea typeface="微软雅黑 Light"/>
                <a:cs typeface="Times New Roman Regular" panose="02020603050405020304" charset="0"/>
                <a:sym typeface="+mn-ea"/>
              </a:rPr>
              <a:t>Renew the posterior probability distribution</a:t>
            </a:r>
            <a:endParaRPr lang="en-US" sz="2400" b="0" strike="noStrike" spc="-1">
              <a:latin typeface="Times New Roman Regular" panose="02020603050405020304" charset="0"/>
              <a:ea typeface="微软雅黑 Light"/>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Model Assumptions</a:t>
            </a:r>
            <a:endParaRPr lang="en-GB" sz="2600" b="0" strike="noStrike" spc="-1">
              <a:latin typeface="Arial" panose="020B0604020202090204"/>
            </a:endParaRPr>
          </a:p>
        </p:txBody>
      </p:sp>
      <p:sp>
        <p:nvSpPr>
          <p:cNvPr id="207"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08"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09"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210"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211" name="图片 22"/>
          <p:cNvPicPr/>
          <p:nvPr/>
        </p:nvPicPr>
        <p:blipFill>
          <a:blip r:embed="rId1"/>
          <a:srcRect r="1503"/>
          <a:stretch>
            <a:fillRect/>
          </a:stretch>
        </p:blipFill>
        <p:spPr>
          <a:xfrm>
            <a:off x="10515600" y="6390360"/>
            <a:ext cx="1676160" cy="467280"/>
          </a:xfrm>
          <a:prstGeom prst="rect">
            <a:avLst/>
          </a:prstGeom>
          <a:ln>
            <a:noFill/>
          </a:ln>
        </p:spPr>
      </p:pic>
      <p:grpSp>
        <p:nvGrpSpPr>
          <p:cNvPr id="212" name="Group 6"/>
          <p:cNvGrpSpPr/>
          <p:nvPr/>
        </p:nvGrpSpPr>
        <p:grpSpPr>
          <a:xfrm>
            <a:off x="955800" y="4513680"/>
            <a:ext cx="10441440" cy="491040"/>
            <a:chOff x="955800" y="4513680"/>
            <a:chExt cx="10441440" cy="491040"/>
          </a:xfrm>
        </p:grpSpPr>
        <p:sp>
          <p:nvSpPr>
            <p:cNvPr id="213" name="CustomShape 7"/>
            <p:cNvSpPr/>
            <p:nvPr/>
          </p:nvSpPr>
          <p:spPr>
            <a:xfrm>
              <a:off x="955800" y="4513680"/>
              <a:ext cx="491040" cy="49104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2600" b="1" strike="noStrike" spc="-1">
                  <a:solidFill>
                    <a:srgbClr val="FFFFFF"/>
                  </a:solidFill>
                  <a:latin typeface="Times New Roman" panose="02020603050405020304"/>
                  <a:ea typeface="微软雅黑 Light"/>
                </a:rPr>
                <a:t>3</a:t>
              </a:r>
              <a:endParaRPr lang="en-GB" sz="2600" b="0" strike="noStrike" spc="-1">
                <a:latin typeface="Arial" panose="020B0604020202090204"/>
              </a:endParaRPr>
            </a:p>
          </p:txBody>
        </p:sp>
        <p:sp>
          <p:nvSpPr>
            <p:cNvPr id="214" name="Line 8"/>
            <p:cNvSpPr/>
            <p:nvPr/>
          </p:nvSpPr>
          <p:spPr>
            <a:xfrm>
              <a:off x="1033560" y="5004720"/>
              <a:ext cx="9967680" cy="0"/>
            </a:xfrm>
            <a:prstGeom prst="line">
              <a:avLst/>
            </a:prstGeom>
          </p:spPr>
          <p:style>
            <a:lnRef idx="1">
              <a:schemeClr val="accent1"/>
            </a:lnRef>
            <a:fillRef idx="0">
              <a:schemeClr val="accent1"/>
            </a:fillRef>
            <a:effectRef idx="0">
              <a:schemeClr val="accent1"/>
            </a:effectRef>
            <a:fontRef idx="minor"/>
          </p:style>
        </p:sp>
        <p:sp>
          <p:nvSpPr>
            <p:cNvPr id="215" name="CustomShape 9"/>
            <p:cNvSpPr/>
            <p:nvPr/>
          </p:nvSpPr>
          <p:spPr>
            <a:xfrm>
              <a:off x="1535400" y="4513680"/>
              <a:ext cx="9861840" cy="486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600" b="0" strike="noStrike" spc="-1">
                  <a:solidFill>
                    <a:srgbClr val="000000"/>
                  </a:solidFill>
                  <a:latin typeface="Times New Roman" panose="02020603050405020304"/>
                  <a:ea typeface="微软雅黑 Light"/>
                </a:rPr>
                <a:t>The antibodies in the cured patients do not affect further infections.</a:t>
              </a:r>
              <a:endParaRPr lang="en-GB" sz="2600" b="0" strike="noStrike" spc="-1">
                <a:latin typeface="Arial" panose="020B0604020202090204"/>
              </a:endParaRPr>
            </a:p>
          </p:txBody>
        </p:sp>
      </p:grpSp>
      <p:grpSp>
        <p:nvGrpSpPr>
          <p:cNvPr id="216" name="Group 10"/>
          <p:cNvGrpSpPr/>
          <p:nvPr/>
        </p:nvGrpSpPr>
        <p:grpSpPr>
          <a:xfrm>
            <a:off x="955800" y="3183120"/>
            <a:ext cx="10441440" cy="491400"/>
            <a:chOff x="955800" y="3183120"/>
            <a:chExt cx="10441440" cy="491400"/>
          </a:xfrm>
        </p:grpSpPr>
        <p:sp>
          <p:nvSpPr>
            <p:cNvPr id="217" name="CustomShape 11"/>
            <p:cNvSpPr/>
            <p:nvPr/>
          </p:nvSpPr>
          <p:spPr>
            <a:xfrm>
              <a:off x="955800" y="3183120"/>
              <a:ext cx="491040" cy="49104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2600" b="1" strike="noStrike" spc="-1">
                  <a:solidFill>
                    <a:srgbClr val="FFFFFF"/>
                  </a:solidFill>
                  <a:latin typeface="Times New Roman" panose="02020603050405020304"/>
                  <a:ea typeface="微软雅黑 Light"/>
                </a:rPr>
                <a:t>2</a:t>
              </a:r>
              <a:endParaRPr lang="en-GB" sz="2600" b="0" strike="noStrike" spc="-1">
                <a:latin typeface="Arial" panose="020B0604020202090204"/>
              </a:endParaRPr>
            </a:p>
          </p:txBody>
        </p:sp>
        <p:sp>
          <p:nvSpPr>
            <p:cNvPr id="218" name="Line 12"/>
            <p:cNvSpPr/>
            <p:nvPr/>
          </p:nvSpPr>
          <p:spPr>
            <a:xfrm>
              <a:off x="1033560" y="3674520"/>
              <a:ext cx="9967680" cy="0"/>
            </a:xfrm>
            <a:prstGeom prst="line">
              <a:avLst/>
            </a:prstGeom>
          </p:spPr>
          <p:style>
            <a:lnRef idx="1">
              <a:schemeClr val="accent1"/>
            </a:lnRef>
            <a:fillRef idx="0">
              <a:schemeClr val="accent1"/>
            </a:fillRef>
            <a:effectRef idx="0">
              <a:schemeClr val="accent1"/>
            </a:effectRef>
            <a:fontRef idx="minor"/>
          </p:style>
        </p:sp>
        <p:sp>
          <p:nvSpPr>
            <p:cNvPr id="219" name="CustomShape 13"/>
            <p:cNvSpPr/>
            <p:nvPr/>
          </p:nvSpPr>
          <p:spPr>
            <a:xfrm>
              <a:off x="1535400" y="3183120"/>
              <a:ext cx="9861840" cy="486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600" b="0" strike="noStrike" spc="-1">
                  <a:solidFill>
                    <a:srgbClr val="000000"/>
                  </a:solidFill>
                  <a:latin typeface="Times New Roman" panose="02020603050405020304"/>
                  <a:ea typeface="微软雅黑 Light"/>
                </a:rPr>
                <a:t>The nature of the cornavirus will change only if it mutates</a:t>
              </a:r>
              <a:endParaRPr lang="en-GB" sz="2600" b="0" strike="noStrike" spc="-1">
                <a:latin typeface="Arial" panose="020B0604020202090204"/>
              </a:endParaRPr>
            </a:p>
          </p:txBody>
        </p:sp>
      </p:grpSp>
      <p:grpSp>
        <p:nvGrpSpPr>
          <p:cNvPr id="220" name="Group 14"/>
          <p:cNvGrpSpPr/>
          <p:nvPr/>
        </p:nvGrpSpPr>
        <p:grpSpPr>
          <a:xfrm>
            <a:off x="955800" y="1852920"/>
            <a:ext cx="10441440" cy="491400"/>
            <a:chOff x="955800" y="1852920"/>
            <a:chExt cx="10441440" cy="491400"/>
          </a:xfrm>
        </p:grpSpPr>
        <p:sp>
          <p:nvSpPr>
            <p:cNvPr id="221" name="CustomShape 15"/>
            <p:cNvSpPr/>
            <p:nvPr/>
          </p:nvSpPr>
          <p:spPr>
            <a:xfrm>
              <a:off x="955800" y="1852920"/>
              <a:ext cx="491040" cy="49104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2600" b="1" strike="noStrike" spc="-1">
                  <a:solidFill>
                    <a:srgbClr val="FFFFFF"/>
                  </a:solidFill>
                  <a:latin typeface="Times New Roman" panose="02020603050405020304"/>
                  <a:ea typeface="微软雅黑 Light"/>
                </a:rPr>
                <a:t>1</a:t>
              </a:r>
              <a:endParaRPr lang="en-GB" sz="2600" b="0" strike="noStrike" spc="-1">
                <a:latin typeface="Arial" panose="020B0604020202090204"/>
              </a:endParaRPr>
            </a:p>
          </p:txBody>
        </p:sp>
        <p:sp>
          <p:nvSpPr>
            <p:cNvPr id="222" name="Line 16"/>
            <p:cNvSpPr/>
            <p:nvPr/>
          </p:nvSpPr>
          <p:spPr>
            <a:xfrm>
              <a:off x="1033560" y="2344320"/>
              <a:ext cx="9967680" cy="0"/>
            </a:xfrm>
            <a:prstGeom prst="line">
              <a:avLst/>
            </a:prstGeom>
          </p:spPr>
          <p:style>
            <a:lnRef idx="1">
              <a:schemeClr val="accent1"/>
            </a:lnRef>
            <a:fillRef idx="0">
              <a:schemeClr val="accent1"/>
            </a:fillRef>
            <a:effectRef idx="0">
              <a:schemeClr val="accent1"/>
            </a:effectRef>
            <a:fontRef idx="minor"/>
          </p:style>
        </p:sp>
        <p:sp>
          <p:nvSpPr>
            <p:cNvPr id="223" name="CustomShape 17"/>
            <p:cNvSpPr/>
            <p:nvPr/>
          </p:nvSpPr>
          <p:spPr>
            <a:xfrm>
              <a:off x="1535400" y="1852920"/>
              <a:ext cx="9861840" cy="486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600" b="0" strike="noStrike" spc="-1">
                  <a:solidFill>
                    <a:srgbClr val="000000"/>
                  </a:solidFill>
                  <a:latin typeface="Times New Roman" panose="02020603050405020304"/>
                  <a:ea typeface="微软雅黑 Light"/>
                </a:rPr>
                <a:t>During the time span, the mutation of the cornavirus did not occur</a:t>
              </a:r>
              <a:endParaRPr lang="en-GB" sz="2600" b="0" strike="noStrike" spc="-1">
                <a:latin typeface="Arial" panose="020B060402020209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图片 15" descr="图示&#10;&#10;描述已自动生成"/>
          <p:cNvPicPr/>
          <p:nvPr/>
        </p:nvPicPr>
        <p:blipFill>
          <a:blip r:embed="rId1"/>
          <a:srcRect r="2764" b="56740"/>
          <a:stretch>
            <a:fillRect/>
          </a:stretch>
        </p:blipFill>
        <p:spPr>
          <a:xfrm>
            <a:off x="2290445" y="922020"/>
            <a:ext cx="8310245" cy="5464810"/>
          </a:xfrm>
          <a:prstGeom prst="rect">
            <a:avLst/>
          </a:prstGeom>
          <a:ln>
            <a:noFill/>
          </a:ln>
        </p:spPr>
      </p:pic>
      <p:sp>
        <p:nvSpPr>
          <p:cNvPr id="226"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Ways to inferring the sampling effect</a:t>
            </a:r>
            <a:endParaRPr lang="en-GB" sz="2600" b="0" strike="noStrike" spc="-1">
              <a:latin typeface="Arial" panose="020B0604020202090204"/>
            </a:endParaRPr>
          </a:p>
        </p:txBody>
      </p:sp>
      <p:sp>
        <p:nvSpPr>
          <p:cNvPr id="227"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28"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29"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230"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231" name="图片 22"/>
          <p:cNvPicPr/>
          <p:nvPr/>
        </p:nvPicPr>
        <p:blipFill>
          <a:blip r:embed="rId2"/>
          <a:srcRect r="1503"/>
          <a:stretch>
            <a:fillRect/>
          </a:stretch>
        </p:blipFill>
        <p:spPr>
          <a:xfrm>
            <a:off x="10515600" y="6390360"/>
            <a:ext cx="1676160" cy="467280"/>
          </a:xfrm>
          <a:prstGeom prst="rect">
            <a:avLst/>
          </a:prstGeom>
          <a:ln>
            <a:noFill/>
          </a:ln>
        </p:spPr>
      </p:pic>
      <p:sp>
        <p:nvSpPr>
          <p:cNvPr id="232" name="CustomShape 6"/>
          <p:cNvSpPr/>
          <p:nvPr/>
        </p:nvSpPr>
        <p:spPr>
          <a:xfrm>
            <a:off x="7263000" y="975960"/>
            <a:ext cx="650520" cy="1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7"/>
          <p:cNvSpPr/>
          <p:nvPr/>
        </p:nvSpPr>
        <p:spPr>
          <a:xfrm>
            <a:off x="3089160" y="6424125"/>
            <a:ext cx="6322320" cy="396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000" b="1" strike="noStrike" spc="-1">
                <a:solidFill>
                  <a:schemeClr val="bg1"/>
                </a:solidFill>
                <a:latin typeface="Times New Roman Bold" panose="02020603050405020304" charset="0"/>
                <a:ea typeface="微软雅黑 Light"/>
                <a:cs typeface="Times New Roman Bold" panose="02020603050405020304" charset="0"/>
              </a:rPr>
              <a:t>Figure 5: The inference process of the sampling effect</a:t>
            </a:r>
            <a:endParaRPr lang="en-US" sz="2000" b="1" strike="noStrike" spc="-1">
              <a:solidFill>
                <a:schemeClr val="bg1"/>
              </a:solidFill>
              <a:latin typeface="Times New Roman Bold" panose="02020603050405020304" charset="0"/>
              <a:ea typeface="微软雅黑 Light"/>
              <a:cs typeface="Times New Roman Bold" panose="02020603050405020304" charset="0"/>
            </a:endParaRPr>
          </a:p>
        </p:txBody>
      </p:sp>
      <p:sp>
        <p:nvSpPr>
          <p:cNvPr id="234" name="CustomShape 8"/>
          <p:cNvSpPr/>
          <p:nvPr/>
        </p:nvSpPr>
        <p:spPr>
          <a:xfrm>
            <a:off x="7173000" y="929880"/>
            <a:ext cx="578160" cy="137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Ways to inferring the sampling effect</a:t>
            </a:r>
            <a:endParaRPr lang="en-GB" sz="2600" b="0" strike="noStrike" spc="-1">
              <a:latin typeface="Arial" panose="020B0604020202090204"/>
            </a:endParaRPr>
          </a:p>
        </p:txBody>
      </p:sp>
      <p:sp>
        <p:nvSpPr>
          <p:cNvPr id="227"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28"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29"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230"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231" name="图片 22"/>
          <p:cNvPicPr/>
          <p:nvPr/>
        </p:nvPicPr>
        <p:blipFill>
          <a:blip r:embed="rId1"/>
          <a:srcRect r="1503"/>
          <a:stretch>
            <a:fillRect/>
          </a:stretch>
        </p:blipFill>
        <p:spPr>
          <a:xfrm>
            <a:off x="10515600" y="6390360"/>
            <a:ext cx="1676160" cy="467280"/>
          </a:xfrm>
          <a:prstGeom prst="rect">
            <a:avLst/>
          </a:prstGeom>
          <a:ln>
            <a:noFill/>
          </a:ln>
        </p:spPr>
      </p:pic>
      <p:sp>
        <p:nvSpPr>
          <p:cNvPr id="233" name="CustomShape 7"/>
          <p:cNvSpPr/>
          <p:nvPr/>
        </p:nvSpPr>
        <p:spPr>
          <a:xfrm>
            <a:off x="3089160" y="6424125"/>
            <a:ext cx="6322320" cy="396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000" b="1" strike="noStrike" spc="-1">
                <a:solidFill>
                  <a:schemeClr val="bg1"/>
                </a:solidFill>
                <a:latin typeface="Times New Roman Bold" panose="02020603050405020304" charset="0"/>
                <a:ea typeface="微软雅黑 Light"/>
                <a:cs typeface="Times New Roman Bold" panose="02020603050405020304" charset="0"/>
              </a:rPr>
              <a:t>Figure 5: The inference process of the sampling effect</a:t>
            </a:r>
            <a:endParaRPr lang="en-US" sz="2000" b="1" strike="noStrike" spc="-1">
              <a:solidFill>
                <a:schemeClr val="bg1"/>
              </a:solidFill>
              <a:latin typeface="Times New Roman Bold" panose="02020603050405020304" charset="0"/>
              <a:ea typeface="微软雅黑 Light"/>
              <a:cs typeface="Times New Roman Bold" panose="02020603050405020304" charset="0"/>
            </a:endParaRPr>
          </a:p>
        </p:txBody>
      </p:sp>
      <p:sp>
        <p:nvSpPr>
          <p:cNvPr id="3" name="文本框 2"/>
          <p:cNvSpPr txBox="1"/>
          <p:nvPr/>
        </p:nvSpPr>
        <p:spPr>
          <a:xfrm>
            <a:off x="496570" y="1197610"/>
            <a:ext cx="3034030" cy="1198880"/>
          </a:xfrm>
          <a:prstGeom prst="rect">
            <a:avLst/>
          </a:prstGeom>
          <a:noFill/>
          <a:ln>
            <a:solidFill>
              <a:schemeClr val="tx1"/>
            </a:solidFill>
          </a:ln>
        </p:spPr>
        <p:txBody>
          <a:bodyPr wrap="square" rtlCol="0">
            <a:spAutoFit/>
          </a:bodyPr>
          <a:p>
            <a:pPr algn="ctr"/>
            <a:r>
              <a:rPr lang="en-US" altLang="zh-CN">
                <a:latin typeface="Times New Roman Regular" panose="02020603050405020304" charset="0"/>
                <a:cs typeface="Times New Roman Regular" panose="02020603050405020304" charset="0"/>
              </a:rPr>
              <a:t>The probability from infection to being</a:t>
            </a:r>
            <a:r>
              <a:rPr lang="en-US" altLang="zh-CN" b="1">
                <a:solidFill>
                  <a:srgbClr val="002060"/>
                </a:solidFill>
                <a:latin typeface="Times New Roman Regular" panose="02020603050405020304" charset="0"/>
                <a:cs typeface="Times New Roman Regular" panose="02020603050405020304" charset="0"/>
              </a:rPr>
              <a:t> in the ventilation beds</a:t>
            </a:r>
            <a:r>
              <a:rPr lang="en-US" altLang="zh-CN">
                <a:latin typeface="Times New Roman Regular" panose="02020603050405020304" charset="0"/>
                <a:cs typeface="Times New Roman Regular" panose="02020603050405020304" charset="0"/>
              </a:rPr>
              <a:t> follows a certain constant distribution</a:t>
            </a:r>
            <a:endParaRPr lang="en-US" altLang="zh-CN">
              <a:latin typeface="Times New Roman Regular" panose="02020603050405020304" charset="0"/>
              <a:cs typeface="Times New Roman Regular" panose="02020603050405020304" charset="0"/>
            </a:endParaRPr>
          </a:p>
        </p:txBody>
      </p:sp>
      <p:sp>
        <p:nvSpPr>
          <p:cNvPr id="4" name="文本框 3"/>
          <p:cNvSpPr txBox="1"/>
          <p:nvPr/>
        </p:nvSpPr>
        <p:spPr>
          <a:xfrm>
            <a:off x="496570" y="4004310"/>
            <a:ext cx="2665095" cy="1198880"/>
          </a:xfrm>
          <a:prstGeom prst="rect">
            <a:avLst/>
          </a:prstGeom>
          <a:noFill/>
          <a:ln>
            <a:solidFill>
              <a:schemeClr val="tx1"/>
            </a:solidFill>
          </a:ln>
        </p:spPr>
        <p:txBody>
          <a:bodyPr wrap="square" rtlCol="0">
            <a:spAutoFit/>
          </a:bodyPr>
          <a:p>
            <a:pPr algn="ctr"/>
            <a:r>
              <a:rPr lang="en-US" altLang="zh-CN">
                <a:latin typeface="Times New Roman Regular" panose="02020603050405020304" charset="0"/>
                <a:cs typeface="Times New Roman Regular" panose="02020603050405020304" charset="0"/>
              </a:rPr>
              <a:t>The probability from infection to </a:t>
            </a:r>
            <a:r>
              <a:rPr lang="en-US" altLang="zh-CN" b="1">
                <a:solidFill>
                  <a:srgbClr val="002060"/>
                </a:solidFill>
                <a:latin typeface="Times New Roman Regular" panose="02020603050405020304" charset="0"/>
                <a:cs typeface="Times New Roman Regular" panose="02020603050405020304" charset="0"/>
              </a:rPr>
              <a:t>fatality </a:t>
            </a:r>
            <a:r>
              <a:rPr lang="en-US" altLang="zh-CN">
                <a:latin typeface="Times New Roman Regular" panose="02020603050405020304" charset="0"/>
                <a:cs typeface="Times New Roman Regular" panose="02020603050405020304" charset="0"/>
              </a:rPr>
              <a:t>follows a certain constant distribution</a:t>
            </a:r>
            <a:endParaRPr lang="en-US" altLang="zh-CN">
              <a:latin typeface="Times New Roman Regular" panose="02020603050405020304" charset="0"/>
              <a:cs typeface="Times New Roman Regular" panose="02020603050405020304" charset="0"/>
            </a:endParaRPr>
          </a:p>
        </p:txBody>
      </p:sp>
      <p:grpSp>
        <p:nvGrpSpPr>
          <p:cNvPr id="9" name="组合 8"/>
          <p:cNvGrpSpPr/>
          <p:nvPr/>
        </p:nvGrpSpPr>
        <p:grpSpPr>
          <a:xfrm>
            <a:off x="4141470" y="1318260"/>
            <a:ext cx="1379273" cy="936625"/>
            <a:chOff x="7747" y="2168"/>
            <a:chExt cx="2005" cy="1475"/>
          </a:xfrm>
        </p:grpSpPr>
        <p:sp>
          <p:nvSpPr>
            <p:cNvPr id="5" name="矩形 4"/>
            <p:cNvSpPr/>
            <p:nvPr/>
          </p:nvSpPr>
          <p:spPr>
            <a:xfrm rot="2700000">
              <a:off x="8012" y="2225"/>
              <a:ext cx="1475" cy="1361"/>
            </a:xfrm>
            <a:prstGeom prst="rect">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747" y="2180"/>
              <a:ext cx="2005" cy="1452"/>
            </a:xfrm>
            <a:prstGeom prst="rect">
              <a:avLst/>
            </a:prstGeom>
            <a:noFill/>
          </p:spPr>
          <p:txBody>
            <a:bodyPr wrap="square" rtlCol="0">
              <a:spAutoFit/>
            </a:bodyPr>
            <a:p>
              <a:pPr algn="ctr"/>
              <a:r>
                <a:rPr lang="en-US" altLang="zh-CN">
                  <a:latin typeface="Times New Roman Regular" panose="02020603050405020304" charset="0"/>
                  <a:cs typeface="Times New Roman Regular" panose="02020603050405020304" charset="0"/>
                </a:rPr>
                <a:t>In the </a:t>
              </a:r>
              <a:endParaRPr lang="en-US" altLang="zh-CN">
                <a:latin typeface="Times New Roman Regular" panose="02020603050405020304" charset="0"/>
                <a:cs typeface="Times New Roman Regular" panose="02020603050405020304" charset="0"/>
              </a:endParaRPr>
            </a:p>
            <a:p>
              <a:pPr algn="ctr"/>
              <a:r>
                <a:rPr lang="en-US" altLang="zh-CN">
                  <a:latin typeface="Times New Roman Regular" panose="02020603050405020304" charset="0"/>
                  <a:cs typeface="Times New Roman Regular" panose="02020603050405020304" charset="0"/>
                </a:rPr>
                <a:t>bed or </a:t>
              </a:r>
              <a:endParaRPr lang="en-US" altLang="zh-CN">
                <a:latin typeface="Times New Roman Regular" panose="02020603050405020304" charset="0"/>
                <a:cs typeface="Times New Roman Regular" panose="02020603050405020304" charset="0"/>
              </a:endParaRPr>
            </a:p>
            <a:p>
              <a:pPr algn="ctr"/>
              <a:r>
                <a:rPr lang="en-US" altLang="zh-CN">
                  <a:latin typeface="Times New Roman Regular" panose="02020603050405020304" charset="0"/>
                  <a:cs typeface="Times New Roman Regular" panose="02020603050405020304" charset="0"/>
                </a:rPr>
                <a:t>not</a:t>
              </a:r>
              <a:endParaRPr lang="en-US" altLang="zh-CN">
                <a:latin typeface="Times New Roman Regular" panose="02020603050405020304" charset="0"/>
                <a:cs typeface="Times New Roman Regular" panose="02020603050405020304" charset="0"/>
              </a:endParaRPr>
            </a:p>
          </p:txBody>
        </p:sp>
      </p:grpSp>
      <p:grpSp>
        <p:nvGrpSpPr>
          <p:cNvPr id="10" name="组合 9"/>
          <p:cNvGrpSpPr/>
          <p:nvPr/>
        </p:nvGrpSpPr>
        <p:grpSpPr>
          <a:xfrm>
            <a:off x="6445885" y="1144270"/>
            <a:ext cx="1676400" cy="1296035"/>
            <a:chOff x="10847" y="2336"/>
            <a:chExt cx="2640" cy="2041"/>
          </a:xfrm>
        </p:grpSpPr>
        <p:sp>
          <p:nvSpPr>
            <p:cNvPr id="7" name="椭圆 6"/>
            <p:cNvSpPr/>
            <p:nvPr/>
          </p:nvSpPr>
          <p:spPr>
            <a:xfrm>
              <a:off x="10847" y="2336"/>
              <a:ext cx="2640" cy="2041"/>
            </a:xfrm>
            <a:prstGeom prst="ellipse">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1082" y="2839"/>
              <a:ext cx="2170" cy="1016"/>
            </a:xfrm>
            <a:prstGeom prst="rect">
              <a:avLst/>
            </a:prstGeom>
            <a:noFill/>
          </p:spPr>
          <p:txBody>
            <a:bodyPr wrap="square" rtlCol="0">
              <a:spAutoFit/>
            </a:bodyPr>
            <a:p>
              <a:pPr algn="ctr"/>
              <a:r>
                <a:rPr lang="en-US" altLang="zh-CN">
                  <a:latin typeface="Times New Roman Regular" panose="02020603050405020304" charset="0"/>
                  <a:cs typeface="Times New Roman Regular" panose="02020603050405020304" charset="0"/>
                </a:rPr>
                <a:t>Become a </a:t>
              </a:r>
              <a:r>
                <a:rPr lang="en-US" altLang="zh-CN" b="1">
                  <a:solidFill>
                    <a:srgbClr val="002060"/>
                  </a:solidFill>
                  <a:latin typeface="Times New Roman Bold" panose="02020603050405020304" charset="0"/>
                  <a:cs typeface="Times New Roman Bold" panose="02020603050405020304" charset="0"/>
                </a:rPr>
                <a:t>in bed case</a:t>
              </a:r>
              <a:endParaRPr lang="en-US" altLang="zh-CN" b="1">
                <a:solidFill>
                  <a:srgbClr val="002060"/>
                </a:solidFill>
                <a:latin typeface="Times New Roman Bold" panose="02020603050405020304" charset="0"/>
                <a:cs typeface="Times New Roman Bold" panose="02020603050405020304" charset="0"/>
              </a:endParaRPr>
            </a:p>
          </p:txBody>
        </p:sp>
      </p:grpSp>
      <p:sp>
        <p:nvSpPr>
          <p:cNvPr id="11" name="文本框 10"/>
          <p:cNvSpPr txBox="1"/>
          <p:nvPr/>
        </p:nvSpPr>
        <p:spPr>
          <a:xfrm>
            <a:off x="8868410" y="1186815"/>
            <a:ext cx="3034030" cy="1198880"/>
          </a:xfrm>
          <a:prstGeom prst="rect">
            <a:avLst/>
          </a:prstGeom>
          <a:noFill/>
          <a:ln>
            <a:solidFill>
              <a:schemeClr val="tx1"/>
            </a:solidFill>
          </a:ln>
        </p:spPr>
        <p:txBody>
          <a:bodyPr wrap="square" rtlCol="0">
            <a:spAutoFit/>
          </a:bodyPr>
          <a:p>
            <a:pPr algn="ctr"/>
            <a:r>
              <a:rPr lang="en-US" altLang="zh-CN">
                <a:latin typeface="Times New Roman Regular" panose="02020603050405020304" charset="0"/>
                <a:cs typeface="Times New Roman Regular" panose="02020603050405020304" charset="0"/>
              </a:rPr>
              <a:t>The gap between patients in beds and theoretical number would be affected by the patients in hospital</a:t>
            </a:r>
            <a:endParaRPr lang="en-US" altLang="zh-CN">
              <a:latin typeface="Times New Roman Regular" panose="02020603050405020304" charset="0"/>
              <a:cs typeface="Times New Roman Regular" panose="02020603050405020304" charset="0"/>
            </a:endParaRPr>
          </a:p>
        </p:txBody>
      </p:sp>
      <p:sp>
        <p:nvSpPr>
          <p:cNvPr id="12" name="文本框 11"/>
          <p:cNvSpPr txBox="1"/>
          <p:nvPr/>
        </p:nvSpPr>
        <p:spPr>
          <a:xfrm>
            <a:off x="8868410" y="3173730"/>
            <a:ext cx="3034030" cy="1198880"/>
          </a:xfrm>
          <a:prstGeom prst="rect">
            <a:avLst/>
          </a:prstGeom>
          <a:noFill/>
          <a:ln>
            <a:solidFill>
              <a:schemeClr val="tx1"/>
            </a:solidFill>
          </a:ln>
        </p:spPr>
        <p:txBody>
          <a:bodyPr wrap="square" rtlCol="0">
            <a:spAutoFit/>
          </a:bodyPr>
          <a:p>
            <a:pPr algn="ctr"/>
            <a:r>
              <a:rPr lang="en-US" altLang="zh-CN">
                <a:latin typeface="Times New Roman Regular" panose="02020603050405020304" charset="0"/>
                <a:cs typeface="Times New Roman Regular" panose="02020603050405020304" charset="0"/>
              </a:rPr>
              <a:t>The gap between fatality data and theoretical number would be affected by the patients in hospital</a:t>
            </a:r>
            <a:endParaRPr lang="en-US" altLang="zh-CN">
              <a:latin typeface="Times New Roman Regular" panose="02020603050405020304" charset="0"/>
              <a:cs typeface="Times New Roman Regular" panose="02020603050405020304" charset="0"/>
            </a:endParaRPr>
          </a:p>
        </p:txBody>
      </p:sp>
      <p:sp>
        <p:nvSpPr>
          <p:cNvPr id="13" name="文本框 12"/>
          <p:cNvSpPr txBox="1"/>
          <p:nvPr/>
        </p:nvSpPr>
        <p:spPr>
          <a:xfrm>
            <a:off x="8868410" y="4880610"/>
            <a:ext cx="3034030" cy="922020"/>
          </a:xfrm>
          <a:prstGeom prst="rect">
            <a:avLst/>
          </a:prstGeom>
          <a:noFill/>
          <a:ln>
            <a:solidFill>
              <a:schemeClr val="tx1"/>
            </a:solidFill>
          </a:ln>
        </p:spPr>
        <p:txBody>
          <a:bodyPr wrap="square" rtlCol="0">
            <a:spAutoFit/>
          </a:bodyPr>
          <a:p>
            <a:pPr algn="ctr"/>
            <a:r>
              <a:rPr lang="en-US" altLang="zh-CN">
                <a:latin typeface="Times New Roman Regular" panose="02020603050405020304" charset="0"/>
                <a:cs typeface="Times New Roman Regular" panose="02020603050405020304" charset="0"/>
              </a:rPr>
              <a:t>Assuming the fatality data is equal to theoretical number overtime</a:t>
            </a:r>
            <a:endParaRPr lang="en-US" altLang="zh-CN">
              <a:latin typeface="Times New Roman Regular" panose="02020603050405020304" charset="0"/>
              <a:cs typeface="Times New Roman Regular" panose="02020603050405020304" charset="0"/>
            </a:endParaRPr>
          </a:p>
        </p:txBody>
      </p:sp>
      <p:grpSp>
        <p:nvGrpSpPr>
          <p:cNvPr id="14" name="组合 13"/>
          <p:cNvGrpSpPr/>
          <p:nvPr/>
        </p:nvGrpSpPr>
        <p:grpSpPr>
          <a:xfrm>
            <a:off x="6353810" y="3966845"/>
            <a:ext cx="1629410" cy="1296035"/>
            <a:chOff x="10847" y="2338"/>
            <a:chExt cx="3062" cy="2041"/>
          </a:xfrm>
        </p:grpSpPr>
        <p:sp>
          <p:nvSpPr>
            <p:cNvPr id="15" name="椭圆 14"/>
            <p:cNvSpPr/>
            <p:nvPr/>
          </p:nvSpPr>
          <p:spPr>
            <a:xfrm>
              <a:off x="10847" y="2338"/>
              <a:ext cx="3062" cy="2041"/>
            </a:xfrm>
            <a:prstGeom prst="ellipse">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1225" y="2633"/>
              <a:ext cx="2434" cy="1452"/>
            </a:xfrm>
            <a:prstGeom prst="rect">
              <a:avLst/>
            </a:prstGeom>
            <a:noFill/>
          </p:spPr>
          <p:txBody>
            <a:bodyPr wrap="square" rtlCol="0">
              <a:spAutoFit/>
            </a:bodyPr>
            <a:p>
              <a:pPr algn="ctr"/>
              <a:r>
                <a:rPr lang="en-US" altLang="zh-CN">
                  <a:latin typeface="Times New Roman Regular" panose="02020603050405020304" charset="0"/>
                  <a:cs typeface="Times New Roman Regular" panose="02020603050405020304" charset="0"/>
                </a:rPr>
                <a:t>Become a </a:t>
              </a:r>
              <a:r>
                <a:rPr lang="en-US" altLang="zh-CN" b="1">
                  <a:solidFill>
                    <a:srgbClr val="002060"/>
                  </a:solidFill>
                  <a:latin typeface="Times New Roman Bold" panose="02020603050405020304" charset="0"/>
                  <a:cs typeface="Times New Roman Bold" panose="02020603050405020304" charset="0"/>
                </a:rPr>
                <a:t>fatality case</a:t>
              </a:r>
              <a:endParaRPr lang="en-US" altLang="zh-CN" b="1">
                <a:solidFill>
                  <a:srgbClr val="002060"/>
                </a:solidFill>
                <a:latin typeface="Times New Roman Bold" panose="02020603050405020304" charset="0"/>
                <a:cs typeface="Times New Roman Bold" panose="02020603050405020304" charset="0"/>
              </a:endParaRPr>
            </a:p>
          </p:txBody>
        </p:sp>
      </p:grpSp>
      <p:grpSp>
        <p:nvGrpSpPr>
          <p:cNvPr id="17" name="组合 16"/>
          <p:cNvGrpSpPr/>
          <p:nvPr/>
        </p:nvGrpSpPr>
        <p:grpSpPr>
          <a:xfrm>
            <a:off x="4114006" y="4098925"/>
            <a:ext cx="1379273" cy="976630"/>
            <a:chOff x="7780" y="2168"/>
            <a:chExt cx="2005" cy="1538"/>
          </a:xfrm>
        </p:grpSpPr>
        <p:sp>
          <p:nvSpPr>
            <p:cNvPr id="18" name="矩形 17"/>
            <p:cNvSpPr/>
            <p:nvPr/>
          </p:nvSpPr>
          <p:spPr>
            <a:xfrm rot="2700000">
              <a:off x="8012" y="2225"/>
              <a:ext cx="1475" cy="1361"/>
            </a:xfrm>
            <a:prstGeom prst="rect">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7780" y="2254"/>
              <a:ext cx="2005" cy="1452"/>
            </a:xfrm>
            <a:prstGeom prst="rect">
              <a:avLst/>
            </a:prstGeom>
            <a:noFill/>
          </p:spPr>
          <p:txBody>
            <a:bodyPr wrap="square" rtlCol="0">
              <a:spAutoFit/>
            </a:bodyPr>
            <a:p>
              <a:pPr algn="ctr"/>
              <a:r>
                <a:rPr lang="en-US" altLang="zh-CN">
                  <a:latin typeface="Times New Roman Regular" panose="02020603050405020304" charset="0"/>
                  <a:cs typeface="Times New Roman Regular" panose="02020603050405020304" charset="0"/>
                </a:rPr>
                <a:t>Death </a:t>
              </a:r>
              <a:endParaRPr lang="en-US" altLang="zh-CN">
                <a:latin typeface="Times New Roman Regular" panose="02020603050405020304" charset="0"/>
                <a:cs typeface="Times New Roman Regular" panose="02020603050405020304" charset="0"/>
              </a:endParaRPr>
            </a:p>
            <a:p>
              <a:pPr algn="ctr"/>
              <a:r>
                <a:rPr lang="en-US" altLang="zh-CN">
                  <a:latin typeface="Times New Roman Regular" panose="02020603050405020304" charset="0"/>
                  <a:cs typeface="Times New Roman Regular" panose="02020603050405020304" charset="0"/>
                </a:rPr>
                <a:t>or </a:t>
              </a:r>
              <a:endParaRPr lang="en-US" altLang="zh-CN">
                <a:latin typeface="Times New Roman Regular" panose="02020603050405020304" charset="0"/>
                <a:cs typeface="Times New Roman Regular" panose="02020603050405020304" charset="0"/>
              </a:endParaRPr>
            </a:p>
            <a:p>
              <a:pPr algn="ctr"/>
              <a:r>
                <a:rPr lang="en-US" altLang="zh-CN">
                  <a:latin typeface="Times New Roman Regular" panose="02020603050405020304" charset="0"/>
                  <a:cs typeface="Times New Roman Regular" panose="02020603050405020304" charset="0"/>
                </a:rPr>
                <a:t>not</a:t>
              </a:r>
              <a:endParaRPr lang="en-US" altLang="zh-CN">
                <a:latin typeface="Times New Roman Regular" panose="02020603050405020304" charset="0"/>
                <a:cs typeface="Times New Roman Regular" panose="02020603050405020304" charset="0"/>
              </a:endParaRPr>
            </a:p>
          </p:txBody>
        </p:sp>
      </p:grpSp>
      <p:cxnSp>
        <p:nvCxnSpPr>
          <p:cNvPr id="20" name="直接箭头连接符 19"/>
          <p:cNvCxnSpPr>
            <a:stCxn id="3" idx="3"/>
            <a:endCxn id="6" idx="1"/>
          </p:cNvCxnSpPr>
          <p:nvPr/>
        </p:nvCxnSpPr>
        <p:spPr>
          <a:xfrm flipV="1">
            <a:off x="3530600" y="1786890"/>
            <a:ext cx="610870" cy="101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 idx="3"/>
            <a:endCxn id="7" idx="2"/>
          </p:cNvCxnSpPr>
          <p:nvPr/>
        </p:nvCxnSpPr>
        <p:spPr>
          <a:xfrm>
            <a:off x="5520690" y="1786890"/>
            <a:ext cx="925195" cy="571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693410" y="1418590"/>
            <a:ext cx="546735" cy="368300"/>
          </a:xfrm>
          <a:prstGeom prst="rect">
            <a:avLst/>
          </a:prstGeom>
          <a:noFill/>
        </p:spPr>
        <p:txBody>
          <a:bodyPr wrap="square" rtlCol="0">
            <a:spAutoFit/>
          </a:bodyPr>
          <a:p>
            <a:r>
              <a:rPr lang="en-US" altLang="zh-CN">
                <a:latin typeface="Times New Roman Regular" panose="02020603050405020304" charset="0"/>
                <a:cs typeface="Times New Roman Regular" panose="02020603050405020304" charset="0"/>
              </a:rPr>
              <a:t>Yes</a:t>
            </a:r>
            <a:endParaRPr lang="en-US" altLang="zh-CN">
              <a:latin typeface="Times New Roman Regular" panose="02020603050405020304" charset="0"/>
              <a:cs typeface="Times New Roman Regular" panose="02020603050405020304" charset="0"/>
            </a:endParaRPr>
          </a:p>
        </p:txBody>
      </p:sp>
      <p:cxnSp>
        <p:nvCxnSpPr>
          <p:cNvPr id="23" name="直接箭头连接符 22"/>
          <p:cNvCxnSpPr>
            <a:stCxn id="4" idx="3"/>
            <a:endCxn id="19" idx="1"/>
          </p:cNvCxnSpPr>
          <p:nvPr/>
        </p:nvCxnSpPr>
        <p:spPr>
          <a:xfrm>
            <a:off x="3161665" y="4603750"/>
            <a:ext cx="952500" cy="107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9" idx="3"/>
            <a:endCxn id="15" idx="2"/>
          </p:cNvCxnSpPr>
          <p:nvPr/>
        </p:nvCxnSpPr>
        <p:spPr>
          <a:xfrm>
            <a:off x="5493385" y="4614545"/>
            <a:ext cx="860425" cy="6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 idx="6"/>
            <a:endCxn id="11" idx="1"/>
          </p:cNvCxnSpPr>
          <p:nvPr/>
        </p:nvCxnSpPr>
        <p:spPr>
          <a:xfrm flipV="1">
            <a:off x="8122285" y="1786255"/>
            <a:ext cx="746125" cy="63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5" idx="6"/>
            <a:endCxn id="12" idx="1"/>
          </p:cNvCxnSpPr>
          <p:nvPr/>
        </p:nvCxnSpPr>
        <p:spPr>
          <a:xfrm flipV="1">
            <a:off x="7983220" y="3773170"/>
            <a:ext cx="885190" cy="8420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5" idx="6"/>
            <a:endCxn id="13" idx="1"/>
          </p:cNvCxnSpPr>
          <p:nvPr/>
        </p:nvCxnSpPr>
        <p:spPr>
          <a:xfrm>
            <a:off x="7983220" y="4615180"/>
            <a:ext cx="885190" cy="7264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Picture 2" descr="See the source image"/>
          <p:cNvPicPr/>
          <p:nvPr/>
        </p:nvPicPr>
        <p:blipFill>
          <a:blip r:embed="rId1"/>
          <a:stretch>
            <a:fillRect/>
          </a:stretch>
        </p:blipFill>
        <p:spPr>
          <a:xfrm>
            <a:off x="0" y="0"/>
            <a:ext cx="12191760" cy="6857640"/>
          </a:xfrm>
          <a:prstGeom prst="rect">
            <a:avLst/>
          </a:prstGeom>
          <a:ln>
            <a:noFill/>
          </a:ln>
        </p:spPr>
      </p:pic>
      <p:sp>
        <p:nvSpPr>
          <p:cNvPr id="236" name="CustomShape 1"/>
          <p:cNvSpPr/>
          <p:nvPr/>
        </p:nvSpPr>
        <p:spPr>
          <a:xfrm>
            <a:off x="7920" y="0"/>
            <a:ext cx="12191760" cy="6857640"/>
          </a:xfrm>
          <a:prstGeom prst="rect">
            <a:avLst/>
          </a:prstGeom>
          <a:gradFill rotWithShape="0">
            <a:gsLst>
              <a:gs pos="0">
                <a:srgbClr val="003F88"/>
              </a:gs>
              <a:gs pos="100000">
                <a:srgbClr val="003F88">
                  <a:alpha val="20000"/>
                </a:srgbClr>
              </a:gs>
            </a:gsLst>
            <a:lin ang="16200000"/>
          </a:gradFill>
          <a:ln>
            <a:noFill/>
          </a:ln>
        </p:spPr>
        <p:style>
          <a:lnRef idx="0">
            <a:srgbClr val="FFFFFF"/>
          </a:lnRef>
          <a:fillRef idx="0">
            <a:srgbClr val="FFFFFF"/>
          </a:fillRef>
          <a:effectRef idx="0">
            <a:srgbClr val="FFFFFF"/>
          </a:effectRef>
          <a:fontRef idx="minor"/>
        </p:style>
      </p:sp>
      <p:sp>
        <p:nvSpPr>
          <p:cNvPr id="237" name="Line 2"/>
          <p:cNvSpPr/>
          <p:nvPr/>
        </p:nvSpPr>
        <p:spPr>
          <a:xfrm>
            <a:off x="2176560" y="2511720"/>
            <a:ext cx="7838640" cy="0"/>
          </a:xfrm>
          <a:prstGeom prst="line">
            <a:avLst/>
          </a:prstGeom>
          <a:ln>
            <a:solidFill>
              <a:schemeClr val="bg1"/>
            </a:solidFill>
          </a:ln>
        </p:spPr>
        <p:style>
          <a:lnRef idx="3">
            <a:schemeClr val="accent4"/>
          </a:lnRef>
          <a:fillRef idx="0">
            <a:schemeClr val="accent4"/>
          </a:fillRef>
          <a:effectRef idx="2">
            <a:schemeClr val="accent4"/>
          </a:effectRef>
          <a:fontRef idx="minor"/>
        </p:style>
      </p:sp>
      <p:sp>
        <p:nvSpPr>
          <p:cNvPr id="238" name="CustomShape 3"/>
          <p:cNvSpPr/>
          <p:nvPr/>
        </p:nvSpPr>
        <p:spPr>
          <a:xfrm>
            <a:off x="1091520" y="1769760"/>
            <a:ext cx="10024920" cy="1325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gn="ctr">
              <a:lnSpc>
                <a:spcPct val="90000"/>
              </a:lnSpc>
            </a:pPr>
            <a:r>
              <a:rPr lang="en-US" sz="4400" b="1" strike="noStrike" spc="-1">
                <a:solidFill>
                  <a:srgbClr val="FFFFFF"/>
                </a:solidFill>
                <a:latin typeface="Segoe UI"/>
                <a:ea typeface="微软雅黑"/>
              </a:rPr>
              <a:t>Result Analysis</a:t>
            </a:r>
            <a:endParaRPr lang="en-GB" sz="4400" b="0" strike="noStrike" spc="-1">
              <a:latin typeface="Arial" panose="020B0604020202090204"/>
            </a:endParaRPr>
          </a:p>
        </p:txBody>
      </p:sp>
      <p:pic>
        <p:nvPicPr>
          <p:cNvPr id="239" name="图片 9"/>
          <p:cNvPicPr/>
          <p:nvPr/>
        </p:nvPicPr>
        <p:blipFill>
          <a:blip r:embed="rId2"/>
          <a:srcRect r="1492"/>
          <a:stretch>
            <a:fillRect/>
          </a:stretch>
        </p:blipFill>
        <p:spPr>
          <a:xfrm>
            <a:off x="9806400" y="6190200"/>
            <a:ext cx="2393280" cy="6674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图片 6" descr="chart_06"/>
          <p:cNvPicPr/>
          <p:nvPr/>
        </p:nvPicPr>
        <p:blipFill>
          <a:blip r:embed="rId1"/>
          <a:stretch>
            <a:fillRect/>
          </a:stretch>
        </p:blipFill>
        <p:spPr>
          <a:xfrm>
            <a:off x="6193080" y="882000"/>
            <a:ext cx="5766120" cy="5477760"/>
          </a:xfrm>
          <a:prstGeom prst="rect">
            <a:avLst/>
          </a:prstGeom>
          <a:ln>
            <a:noFill/>
          </a:ln>
        </p:spPr>
      </p:pic>
      <p:pic>
        <p:nvPicPr>
          <p:cNvPr id="241" name="图片 5" descr="chart_01"/>
          <p:cNvPicPr/>
          <p:nvPr/>
        </p:nvPicPr>
        <p:blipFill>
          <a:blip r:embed="rId2"/>
          <a:stretch>
            <a:fillRect/>
          </a:stretch>
        </p:blipFill>
        <p:spPr>
          <a:xfrm>
            <a:off x="496440" y="880920"/>
            <a:ext cx="5775120" cy="5486760"/>
          </a:xfrm>
          <a:prstGeom prst="rect">
            <a:avLst/>
          </a:prstGeom>
          <a:ln>
            <a:noFill/>
          </a:ln>
        </p:spPr>
      </p:pic>
      <p:sp>
        <p:nvSpPr>
          <p:cNvPr id="242" name="CustomShape 1"/>
          <p:cNvSpPr/>
          <p:nvPr/>
        </p:nvSpPr>
        <p:spPr>
          <a:xfrm>
            <a:off x="786600" y="464760"/>
            <a:ext cx="9806040" cy="34128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Inferring R</a:t>
            </a:r>
            <a:r>
              <a:rPr lang="en-US" sz="2600" b="1" i="1" strike="noStrike" spc="-1" baseline="-25000">
                <a:solidFill>
                  <a:srgbClr val="003778"/>
                </a:solidFill>
                <a:latin typeface="Times New Roman" panose="02020603050405020304"/>
                <a:ea typeface="微软雅黑"/>
              </a:rPr>
              <a:t>t</a:t>
            </a:r>
            <a:r>
              <a:rPr lang="en-US" sz="2600" b="1" i="1" strike="noStrike" spc="-1">
                <a:solidFill>
                  <a:srgbClr val="003778"/>
                </a:solidFill>
                <a:latin typeface="Times New Roman" panose="02020603050405020304"/>
                <a:ea typeface="微软雅黑"/>
              </a:rPr>
              <a:t> through People in Mechanical Ventilation Beds</a:t>
            </a:r>
            <a:endParaRPr lang="en-GB" sz="2600" b="0" strike="noStrike" spc="-1">
              <a:latin typeface="Arial" panose="020B0604020202090204"/>
            </a:endParaRPr>
          </a:p>
        </p:txBody>
      </p:sp>
      <p:sp>
        <p:nvSpPr>
          <p:cNvPr id="243"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44"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45"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246"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247" name="图片 22"/>
          <p:cNvPicPr/>
          <p:nvPr/>
        </p:nvPicPr>
        <p:blipFill>
          <a:blip r:embed="rId3"/>
          <a:srcRect r="1503"/>
          <a:stretch>
            <a:fillRect/>
          </a:stretch>
        </p:blipFill>
        <p:spPr>
          <a:xfrm>
            <a:off x="10515600" y="6390360"/>
            <a:ext cx="1676160" cy="467280"/>
          </a:xfrm>
          <a:prstGeom prst="rect">
            <a:avLst/>
          </a:prstGeom>
          <a:ln>
            <a:noFill/>
          </a:ln>
        </p:spPr>
      </p:pic>
      <p:sp>
        <p:nvSpPr>
          <p:cNvPr id="248" name="CustomShape 6"/>
          <p:cNvSpPr/>
          <p:nvPr/>
        </p:nvSpPr>
        <p:spPr>
          <a:xfrm>
            <a:off x="7263000" y="975960"/>
            <a:ext cx="650520" cy="1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9" name="CustomShape 7"/>
          <p:cNvSpPr/>
          <p:nvPr/>
        </p:nvSpPr>
        <p:spPr>
          <a:xfrm>
            <a:off x="2452320" y="6443280"/>
            <a:ext cx="7286760" cy="436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000" b="1" strike="noStrike" spc="-1">
                <a:solidFill>
                  <a:srgbClr val="FFFFFF"/>
                </a:solidFill>
                <a:latin typeface="Times New Roman" panose="02020603050405020304"/>
                <a:ea typeface="微软雅黑 Light"/>
              </a:rPr>
              <a:t>Figure 6: The prior and the posterior R</a:t>
            </a:r>
            <a:r>
              <a:rPr lang="en-US" sz="2000" b="1" strike="noStrike" spc="-1" baseline="-25000">
                <a:solidFill>
                  <a:srgbClr val="FFFFFF"/>
                </a:solidFill>
                <a:latin typeface="Times New Roman" panose="02020603050405020304"/>
                <a:ea typeface="微软雅黑 Light"/>
              </a:rPr>
              <a:t>t</a:t>
            </a:r>
            <a:r>
              <a:rPr lang="en-US" sz="2000" b="1" strike="noStrike" spc="-1">
                <a:solidFill>
                  <a:srgbClr val="FFFFFF"/>
                </a:solidFill>
                <a:latin typeface="Times New Roman" panose="02020603050405020304"/>
                <a:ea typeface="微软雅黑 Light"/>
              </a:rPr>
              <a:t> inferred by the model</a:t>
            </a:r>
            <a:endParaRPr lang="en-GB" sz="2000" b="0" strike="noStrike" spc="-1">
              <a:latin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图片 5" descr="chart_19"/>
          <p:cNvPicPr/>
          <p:nvPr/>
        </p:nvPicPr>
        <p:blipFill>
          <a:blip r:embed="rId1"/>
          <a:stretch>
            <a:fillRect/>
          </a:stretch>
        </p:blipFill>
        <p:spPr>
          <a:xfrm>
            <a:off x="473800" y="880920"/>
            <a:ext cx="5771880" cy="5482800"/>
          </a:xfrm>
          <a:prstGeom prst="rect">
            <a:avLst/>
          </a:prstGeom>
          <a:ln>
            <a:noFill/>
          </a:ln>
        </p:spPr>
      </p:pic>
      <p:sp>
        <p:nvSpPr>
          <p:cNvPr id="251"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Inferring effect size</a:t>
            </a:r>
            <a:endParaRPr lang="en-GB" sz="2600" b="0" strike="noStrike" spc="-1">
              <a:latin typeface="Arial" panose="020B0604020202090204"/>
            </a:endParaRPr>
          </a:p>
        </p:txBody>
      </p:sp>
      <p:sp>
        <p:nvSpPr>
          <p:cNvPr id="252"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53"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54"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255"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256" name="图片 22"/>
          <p:cNvPicPr/>
          <p:nvPr/>
        </p:nvPicPr>
        <p:blipFill>
          <a:blip r:embed="rId2"/>
          <a:srcRect r="1503"/>
          <a:stretch>
            <a:fillRect/>
          </a:stretch>
        </p:blipFill>
        <p:spPr>
          <a:xfrm>
            <a:off x="10515600" y="6390360"/>
            <a:ext cx="1676160" cy="467280"/>
          </a:xfrm>
          <a:prstGeom prst="rect">
            <a:avLst/>
          </a:prstGeom>
          <a:ln>
            <a:noFill/>
          </a:ln>
        </p:spPr>
      </p:pic>
      <p:sp>
        <p:nvSpPr>
          <p:cNvPr id="257" name="CustomShape 6"/>
          <p:cNvSpPr/>
          <p:nvPr/>
        </p:nvSpPr>
        <p:spPr>
          <a:xfrm>
            <a:off x="7309355" y="1299175"/>
            <a:ext cx="650520" cy="1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8" name="CustomShape 7"/>
          <p:cNvSpPr/>
          <p:nvPr/>
        </p:nvSpPr>
        <p:spPr>
          <a:xfrm>
            <a:off x="1078920" y="6431760"/>
            <a:ext cx="7286760" cy="436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000" b="1" strike="noStrike" spc="-1">
                <a:solidFill>
                  <a:srgbClr val="FFFFFF"/>
                </a:solidFill>
                <a:latin typeface="Times New Roman" panose="02020603050405020304"/>
                <a:ea typeface="微软雅黑 Light"/>
              </a:rPr>
              <a:t>Figure 7: Effect size of NPIs for reducing R</a:t>
            </a:r>
            <a:r>
              <a:rPr lang="en-US" sz="2000" b="1" strike="noStrike" spc="-1" baseline="-25000">
                <a:solidFill>
                  <a:srgbClr val="FFFFFF"/>
                </a:solidFill>
                <a:latin typeface="Times New Roman" panose="02020603050405020304"/>
                <a:ea typeface="微软雅黑 Light"/>
              </a:rPr>
              <a:t>t</a:t>
            </a:r>
            <a:endParaRPr lang="en-GB" sz="2000" b="0" strike="noStrike" spc="-1">
              <a:latin typeface="Arial" panose="020B0604020202090204"/>
            </a:endParaRPr>
          </a:p>
        </p:txBody>
      </p:sp>
      <p:sp>
        <p:nvSpPr>
          <p:cNvPr id="259" name="CustomShape 8"/>
          <p:cNvSpPr/>
          <p:nvPr/>
        </p:nvSpPr>
        <p:spPr>
          <a:xfrm>
            <a:off x="6731555" y="1496815"/>
            <a:ext cx="5379840" cy="491040"/>
          </a:xfrm>
          <a:prstGeom prst="rect">
            <a:avLst/>
          </a:prstGeom>
          <a:noFill/>
          <a:ln>
            <a:noFill/>
          </a:ln>
        </p:spPr>
        <p:style>
          <a:lnRef idx="0">
            <a:srgbClr val="FFFFFF"/>
          </a:lnRef>
          <a:fillRef idx="0">
            <a:srgbClr val="FFFFFF"/>
          </a:fillRef>
          <a:effectRef idx="0">
            <a:srgbClr val="FFFFFF"/>
          </a:effectRef>
          <a:fontRef idx="minor"/>
        </p:style>
      </p:sp>
      <p:sp>
        <p:nvSpPr>
          <p:cNvPr id="260" name="CustomShape 9"/>
          <p:cNvSpPr/>
          <p:nvPr/>
        </p:nvSpPr>
        <p:spPr>
          <a:xfrm>
            <a:off x="6202680" y="1216025"/>
            <a:ext cx="6035675" cy="144272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nSpc>
                <a:spcPct val="100000"/>
              </a:lnSpc>
            </a:pPr>
            <a:r>
              <a:rPr lang="en-US" sz="3200" b="0" strike="noStrike" spc="-1">
                <a:solidFill>
                  <a:srgbClr val="000000"/>
                </a:solidFill>
                <a:latin typeface="Times New Roman Regular" panose="02020603050405020304"/>
              </a:rPr>
              <a:t>Main reason: </a:t>
            </a:r>
            <a:endParaRPr lang="en-US" sz="2600" b="0" strike="noStrike" spc="-1">
              <a:solidFill>
                <a:srgbClr val="000000"/>
              </a:solidFill>
              <a:latin typeface="Times New Roman Regular" panose="02020603050405020304"/>
            </a:endParaRPr>
          </a:p>
          <a:p>
            <a:pPr>
              <a:lnSpc>
                <a:spcPct val="100000"/>
              </a:lnSpc>
            </a:pPr>
            <a:r>
              <a:rPr lang="en-US" sz="2800" spc="-1">
                <a:solidFill>
                  <a:srgbClr val="000000"/>
                </a:solidFill>
                <a:latin typeface="Times New Roman Regular" panose="02020603050405020304"/>
                <a:sym typeface="+mn-ea"/>
              </a:rPr>
              <a:t>Lock-down of</a:t>
            </a:r>
            <a:r>
              <a:rPr lang="en-US" sz="2800" b="0" strike="noStrike" spc="-1">
                <a:solidFill>
                  <a:srgbClr val="000000"/>
                </a:solidFill>
                <a:latin typeface="Times New Roman Regular" panose="02020603050405020304"/>
              </a:rPr>
              <a:t> the Schools and Universities</a:t>
            </a:r>
            <a:endParaRPr lang="en-GB" sz="2800" b="0" strike="noStrike" spc="-1">
              <a:latin typeface="Arial" panose="020B0604020202090204"/>
            </a:endParaRPr>
          </a:p>
        </p:txBody>
      </p:sp>
      <p:sp>
        <p:nvSpPr>
          <p:cNvPr id="2" name="文本框 1"/>
          <p:cNvSpPr txBox="1"/>
          <p:nvPr/>
        </p:nvSpPr>
        <p:spPr>
          <a:xfrm>
            <a:off x="6292215" y="4450080"/>
            <a:ext cx="4002405" cy="953135"/>
          </a:xfrm>
          <a:prstGeom prst="rect">
            <a:avLst/>
          </a:prstGeom>
          <a:noFill/>
        </p:spPr>
        <p:txBody>
          <a:bodyPr wrap="square" rtlCol="0" anchor="t">
            <a:spAutoFit/>
          </a:bodyPr>
          <a:p>
            <a:pPr>
              <a:lnSpc>
                <a:spcPct val="100000"/>
              </a:lnSpc>
            </a:pPr>
            <a:r>
              <a:rPr lang="en-US" sz="2800" spc="-1">
                <a:solidFill>
                  <a:schemeClr val="tx1"/>
                </a:solidFill>
                <a:latin typeface="Times New Roman Regular" panose="02020603050405020304"/>
                <a:sym typeface="+mn-ea"/>
              </a:rPr>
              <a:t>The effect size of protest is not significant</a:t>
            </a:r>
            <a:endParaRPr lang="en-US" altLang="en-US" sz="2800" spc="-1">
              <a:solidFill>
                <a:schemeClr val="tx1"/>
              </a:solidFill>
              <a:latin typeface="Times New Roman Regular" panose="02020603050405020304"/>
              <a:sym typeface="+mn-ea"/>
            </a:endParaRPr>
          </a:p>
        </p:txBody>
      </p:sp>
      <p:sp>
        <p:nvSpPr>
          <p:cNvPr id="3" name="文本框 2"/>
          <p:cNvSpPr txBox="1"/>
          <p:nvPr/>
        </p:nvSpPr>
        <p:spPr>
          <a:xfrm>
            <a:off x="9392920" y="2496820"/>
            <a:ext cx="2733040" cy="953135"/>
          </a:xfrm>
          <a:prstGeom prst="rect">
            <a:avLst/>
          </a:prstGeom>
          <a:noFill/>
        </p:spPr>
        <p:txBody>
          <a:bodyPr wrap="square" rtlCol="0" anchor="t">
            <a:spAutoFit/>
          </a:bodyPr>
          <a:p>
            <a:r>
              <a:rPr lang="en-US" sz="2800" spc="-1">
                <a:solidFill>
                  <a:srgbClr val="000000"/>
                </a:solidFill>
                <a:latin typeface="Times New Roman Regular" panose="02020603050405020304"/>
                <a:sym typeface="+mn-ea"/>
              </a:rPr>
              <a:t>Lock-down of Cities</a:t>
            </a:r>
            <a:endParaRPr lang="zh-CN" altLang="en-US" sz="2800"/>
          </a:p>
        </p:txBody>
      </p:sp>
      <p:sp>
        <p:nvSpPr>
          <p:cNvPr id="4" name="文本框 3"/>
          <p:cNvSpPr txBox="1"/>
          <p:nvPr/>
        </p:nvSpPr>
        <p:spPr>
          <a:xfrm>
            <a:off x="6202680" y="3293745"/>
            <a:ext cx="2259965" cy="583565"/>
          </a:xfrm>
          <a:prstGeom prst="rect">
            <a:avLst/>
          </a:prstGeom>
          <a:noFill/>
        </p:spPr>
        <p:txBody>
          <a:bodyPr wrap="none" rtlCol="0" anchor="t">
            <a:spAutoFit/>
          </a:bodyPr>
          <a:p>
            <a:r>
              <a:rPr lang="en-US" sz="3200" b="1" spc="-1">
                <a:solidFill>
                  <a:srgbClr val="175091"/>
                </a:solidFill>
                <a:latin typeface="Times New Roman Regular" panose="02020603050405020304"/>
                <a:sym typeface="+mn-ea"/>
              </a:rPr>
              <a:t>Collinearity</a:t>
            </a:r>
            <a:endParaRPr lang="zh-CN" altLang="en-US" sz="3200"/>
          </a:p>
        </p:txBody>
      </p:sp>
      <p:cxnSp>
        <p:nvCxnSpPr>
          <p:cNvPr id="5" name="直接箭头连接符 4"/>
          <p:cNvCxnSpPr>
            <a:stCxn id="4" idx="3"/>
            <a:endCxn id="3" idx="1"/>
          </p:cNvCxnSpPr>
          <p:nvPr/>
        </p:nvCxnSpPr>
        <p:spPr>
          <a:xfrm flipV="1">
            <a:off x="8462645" y="2973705"/>
            <a:ext cx="930275" cy="61214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4" idx="0"/>
          </p:cNvCxnSpPr>
          <p:nvPr/>
        </p:nvCxnSpPr>
        <p:spPr>
          <a:xfrm flipV="1">
            <a:off x="7332980" y="2653030"/>
            <a:ext cx="7620" cy="64071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图片 2" descr="chart_09"/>
          <p:cNvPicPr/>
          <p:nvPr/>
        </p:nvPicPr>
        <p:blipFill>
          <a:blip r:embed="rId1"/>
          <a:stretch>
            <a:fillRect/>
          </a:stretch>
        </p:blipFill>
        <p:spPr>
          <a:xfrm>
            <a:off x="601440" y="892350"/>
            <a:ext cx="5793840" cy="5504400"/>
          </a:xfrm>
          <a:prstGeom prst="rect">
            <a:avLst/>
          </a:prstGeom>
          <a:ln>
            <a:noFill/>
          </a:ln>
        </p:spPr>
      </p:pic>
      <p:sp>
        <p:nvSpPr>
          <p:cNvPr id="262"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Inferring cumlative cases</a:t>
            </a:r>
            <a:endParaRPr lang="en-GB" sz="2600" b="0" strike="noStrike" spc="-1">
              <a:latin typeface="Arial" panose="020B0604020202090204"/>
            </a:endParaRPr>
          </a:p>
        </p:txBody>
      </p:sp>
      <p:sp>
        <p:nvSpPr>
          <p:cNvPr id="263"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64"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65"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266"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267" name="图片 22"/>
          <p:cNvPicPr/>
          <p:nvPr/>
        </p:nvPicPr>
        <p:blipFill>
          <a:blip r:embed="rId2"/>
          <a:srcRect r="1503"/>
          <a:stretch>
            <a:fillRect/>
          </a:stretch>
        </p:blipFill>
        <p:spPr>
          <a:xfrm>
            <a:off x="10515600" y="6390360"/>
            <a:ext cx="1676160" cy="467280"/>
          </a:xfrm>
          <a:prstGeom prst="rect">
            <a:avLst/>
          </a:prstGeom>
          <a:ln>
            <a:noFill/>
          </a:ln>
        </p:spPr>
      </p:pic>
      <p:sp>
        <p:nvSpPr>
          <p:cNvPr id="268" name="CustomShape 6"/>
          <p:cNvSpPr/>
          <p:nvPr/>
        </p:nvSpPr>
        <p:spPr>
          <a:xfrm>
            <a:off x="7263000" y="975960"/>
            <a:ext cx="650520" cy="1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9" name="CustomShape 7"/>
          <p:cNvSpPr/>
          <p:nvPr/>
        </p:nvSpPr>
        <p:spPr>
          <a:xfrm>
            <a:off x="1078920" y="6431760"/>
            <a:ext cx="7286760" cy="395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000" b="1" strike="noStrike" spc="-1">
                <a:solidFill>
                  <a:srgbClr val="FFFFFF"/>
                </a:solidFill>
                <a:latin typeface="Times New Roman" panose="02020603050405020304"/>
                <a:ea typeface="微软雅黑 Light"/>
              </a:rPr>
              <a:t>Figure 8: Cumulative cases inferred from ventilated beds data</a:t>
            </a:r>
            <a:endParaRPr lang="en-GB" sz="2000" b="0" strike="noStrike" spc="-1">
              <a:latin typeface="Arial" panose="020B0604020202090204"/>
            </a:endParaRPr>
          </a:p>
        </p:txBody>
      </p:sp>
      <p:sp>
        <p:nvSpPr>
          <p:cNvPr id="270" name="CustomShape 8"/>
          <p:cNvSpPr/>
          <p:nvPr/>
        </p:nvSpPr>
        <p:spPr>
          <a:xfrm>
            <a:off x="6395085" y="955040"/>
            <a:ext cx="5598795" cy="519811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fontAlgn="auto">
              <a:lnSpc>
                <a:spcPct val="100000"/>
              </a:lnSpc>
              <a:spcAft>
                <a:spcPts val="0"/>
              </a:spcAft>
            </a:pPr>
            <a:r>
              <a:rPr lang="en-US" sz="2600" b="0" strike="noStrike" spc="-1">
                <a:solidFill>
                  <a:srgbClr val="000000"/>
                </a:solidFill>
                <a:latin typeface="Times New Roman" panose="02020603050405020304"/>
                <a:ea typeface="微软雅黑 Light"/>
              </a:rPr>
              <a:t>The black line: </a:t>
            </a:r>
            <a:endParaRPr lang="en-US" sz="2600" b="0" strike="noStrike" spc="-1">
              <a:solidFill>
                <a:srgbClr val="000000"/>
              </a:solidFill>
              <a:latin typeface="Times New Roman" panose="02020603050405020304"/>
              <a:ea typeface="微软雅黑 Light"/>
            </a:endParaRPr>
          </a:p>
          <a:p>
            <a:pPr fontAlgn="auto">
              <a:lnSpc>
                <a:spcPct val="100000"/>
              </a:lnSpc>
              <a:spcAft>
                <a:spcPts val="1200"/>
              </a:spcAft>
            </a:pPr>
            <a:r>
              <a:rPr lang="en-US" sz="2600" b="1" strike="noStrike" spc="-1">
                <a:solidFill>
                  <a:srgbClr val="175091"/>
                </a:solidFill>
                <a:latin typeface="Times New Roman" panose="02020603050405020304"/>
                <a:ea typeface="微软雅黑 Light"/>
              </a:rPr>
              <a:t>Median of cumulative cases</a:t>
            </a:r>
            <a:r>
              <a:rPr lang="en-US" sz="2600" b="0" strike="noStrike" spc="-1">
                <a:solidFill>
                  <a:srgbClr val="000000"/>
                </a:solidFill>
                <a:latin typeface="Times New Roman" panose="02020603050405020304"/>
                <a:ea typeface="微软雅黑 Light"/>
              </a:rPr>
              <a:t>. </a:t>
            </a:r>
            <a:endParaRPr lang="en-US" sz="2600" b="0" strike="noStrike" spc="-1">
              <a:solidFill>
                <a:srgbClr val="000000"/>
              </a:solidFill>
              <a:latin typeface="Times New Roman" panose="02020603050405020304"/>
              <a:ea typeface="微软雅黑 Light"/>
            </a:endParaRPr>
          </a:p>
          <a:p>
            <a:pPr fontAlgn="auto">
              <a:lnSpc>
                <a:spcPct val="100000"/>
              </a:lnSpc>
              <a:spcAft>
                <a:spcPts val="0"/>
              </a:spcAft>
            </a:pPr>
            <a:r>
              <a:rPr lang="en-US" sz="2600" b="0" strike="noStrike" spc="-1">
                <a:solidFill>
                  <a:srgbClr val="000000"/>
                </a:solidFill>
                <a:latin typeface="Times New Roman" panose="02020603050405020304"/>
                <a:ea typeface="微软雅黑 Light"/>
              </a:rPr>
              <a:t>The blue areas:</a:t>
            </a:r>
            <a:endParaRPr lang="en-US" sz="2600" b="0" strike="noStrike" spc="-1">
              <a:solidFill>
                <a:srgbClr val="000000"/>
              </a:solidFill>
              <a:latin typeface="Times New Roman" panose="02020603050405020304"/>
              <a:ea typeface="微软雅黑 Light"/>
            </a:endParaRPr>
          </a:p>
          <a:p>
            <a:pPr>
              <a:lnSpc>
                <a:spcPct val="100000"/>
              </a:lnSpc>
              <a:spcAft>
                <a:spcPts val="1200"/>
              </a:spcAft>
            </a:pPr>
            <a:r>
              <a:rPr lang="en-US" sz="2600" b="1" strike="noStrike" spc="-1">
                <a:solidFill>
                  <a:srgbClr val="175091"/>
                </a:solidFill>
                <a:latin typeface="Times New Roman Bold" panose="02020603050405020304" charset="0"/>
                <a:ea typeface="微软雅黑 Light"/>
                <a:cs typeface="Times New Roman Bold" panose="02020603050405020304" charset="0"/>
              </a:rPr>
              <a:t>Confidence intervals of it. </a:t>
            </a:r>
            <a:endParaRPr lang="en-US" sz="2600" b="0" strike="noStrike" spc="-1">
              <a:solidFill>
                <a:srgbClr val="000000"/>
              </a:solidFill>
              <a:latin typeface="Times New Roman" panose="02020603050405020304"/>
              <a:ea typeface="微软雅黑 Light"/>
            </a:endParaRPr>
          </a:p>
          <a:p>
            <a:pPr fontAlgn="auto">
              <a:lnSpc>
                <a:spcPct val="100000"/>
              </a:lnSpc>
              <a:spcAft>
                <a:spcPts val="0"/>
              </a:spcAft>
            </a:pPr>
            <a:r>
              <a:rPr lang="en-US" sz="2600" b="0" strike="noStrike" spc="-1">
                <a:solidFill>
                  <a:srgbClr val="000000"/>
                </a:solidFill>
                <a:latin typeface="Times New Roman" panose="02020603050405020304"/>
                <a:ea typeface="微软雅黑 Light"/>
              </a:rPr>
              <a:t>External Data:</a:t>
            </a:r>
            <a:endParaRPr lang="en-US" sz="2600" b="0" strike="noStrike" spc="-1">
              <a:solidFill>
                <a:srgbClr val="000000"/>
              </a:solidFill>
              <a:latin typeface="Times New Roman" panose="02020603050405020304"/>
              <a:ea typeface="微软雅黑 Light"/>
            </a:endParaRPr>
          </a:p>
          <a:p>
            <a:pPr marL="457200" indent="-457200" fontAlgn="auto">
              <a:lnSpc>
                <a:spcPct val="100000"/>
              </a:lnSpc>
              <a:spcAft>
                <a:spcPts val="0"/>
              </a:spcAft>
              <a:buFont typeface="Arial" panose="020B0604020202090204" pitchFamily="34" charset="0"/>
              <a:buChar char="•"/>
            </a:pPr>
            <a:r>
              <a:rPr lang="en-US" sz="2600" b="0" strike="noStrike" spc="-1">
                <a:solidFill>
                  <a:srgbClr val="000000"/>
                </a:solidFill>
                <a:latin typeface="Times New Roman" panose="02020603050405020304"/>
                <a:ea typeface="微软雅黑 Light"/>
              </a:rPr>
              <a:t>Lies </a:t>
            </a:r>
            <a:r>
              <a:rPr lang="en-US" sz="2600" b="1" strike="noStrike" spc="-1">
                <a:solidFill>
                  <a:srgbClr val="002060"/>
                </a:solidFill>
                <a:latin typeface="Times New Roman Bold" panose="02020603050405020304" charset="0"/>
                <a:ea typeface="微软雅黑 Light"/>
                <a:cs typeface="Times New Roman Bold" panose="02020603050405020304" charset="0"/>
              </a:rPr>
              <a:t>within </a:t>
            </a:r>
            <a:r>
              <a:rPr lang="en-US" sz="2600" b="0" strike="noStrike" spc="-1">
                <a:solidFill>
                  <a:srgbClr val="000000"/>
                </a:solidFill>
                <a:latin typeface="Times New Roman" panose="02020603050405020304"/>
                <a:ea typeface="微软雅黑 Light"/>
              </a:rPr>
              <a:t>the </a:t>
            </a:r>
            <a:r>
              <a:rPr lang="en-US" sz="2600" strike="noStrike" spc="-1">
                <a:solidFill>
                  <a:srgbClr val="000000"/>
                </a:solidFill>
                <a:latin typeface="Times New Roman" panose="02020603050405020304"/>
                <a:ea typeface="微软雅黑 Light"/>
              </a:rPr>
              <a:t>95%CI </a:t>
            </a:r>
            <a:r>
              <a:rPr lang="en-US" sz="2600" b="0" strike="noStrike" spc="-1">
                <a:solidFill>
                  <a:srgbClr val="000000"/>
                </a:solidFill>
                <a:latin typeface="Times New Roman" panose="02020603050405020304"/>
                <a:ea typeface="微软雅黑 Light"/>
              </a:rPr>
              <a:t>of inference</a:t>
            </a:r>
            <a:endParaRPr lang="en-US" sz="2600" b="0" strike="noStrike" spc="-1">
              <a:solidFill>
                <a:srgbClr val="000000"/>
              </a:solidFill>
              <a:latin typeface="Times New Roman" panose="02020603050405020304"/>
              <a:ea typeface="微软雅黑 Light"/>
            </a:endParaRPr>
          </a:p>
          <a:p>
            <a:pPr indent="0" fontAlgn="auto">
              <a:lnSpc>
                <a:spcPct val="100000"/>
              </a:lnSpc>
              <a:spcAft>
                <a:spcPts val="0"/>
              </a:spcAft>
              <a:buFont typeface="Arial" panose="020B0604020202090204" pitchFamily="34" charset="0"/>
              <a:buNone/>
            </a:pPr>
            <a:r>
              <a:rPr lang="en-US" sz="2600" b="0" strike="noStrike" spc="-1">
                <a:solidFill>
                  <a:srgbClr val="000000"/>
                </a:solidFill>
                <a:latin typeface="Times New Roman" panose="02020603050405020304"/>
                <a:ea typeface="微软雅黑 Light"/>
              </a:rPr>
              <a:t>         REACT group (red, England)</a:t>
            </a:r>
            <a:endParaRPr lang="en-US" sz="2600" b="0" strike="noStrike" spc="-1">
              <a:solidFill>
                <a:srgbClr val="000000"/>
              </a:solidFill>
              <a:latin typeface="Times New Roman" panose="02020603050405020304"/>
              <a:ea typeface="微软雅黑 Light"/>
            </a:endParaRPr>
          </a:p>
          <a:p>
            <a:pPr indent="0" fontAlgn="auto">
              <a:lnSpc>
                <a:spcPct val="100000"/>
              </a:lnSpc>
              <a:spcAft>
                <a:spcPts val="0"/>
              </a:spcAft>
              <a:buFont typeface="Arial" panose="020B0604020202090204" pitchFamily="34" charset="0"/>
              <a:buNone/>
            </a:pPr>
            <a:r>
              <a:rPr lang="en-US" sz="2600" spc="-1">
                <a:solidFill>
                  <a:srgbClr val="000000"/>
                </a:solidFill>
                <a:latin typeface="Times New Roman" panose="02020603050405020304"/>
                <a:ea typeface="微软雅黑 Light"/>
                <a:sym typeface="+mn-ea"/>
              </a:rPr>
              <a:t>         </a:t>
            </a:r>
            <a:r>
              <a:rPr lang="en-US" sz="2600" b="0" strike="noStrike" spc="-1">
                <a:solidFill>
                  <a:srgbClr val="000000"/>
                </a:solidFill>
                <a:latin typeface="Times New Roman" panose="02020603050405020304"/>
                <a:ea typeface="微软雅黑 Light"/>
              </a:rPr>
              <a:t>ONS (yellow, UK)</a:t>
            </a:r>
            <a:endParaRPr lang="en-US" sz="2600" b="0" strike="noStrike" spc="-1">
              <a:solidFill>
                <a:srgbClr val="000000"/>
              </a:solidFill>
              <a:latin typeface="Times New Roman" panose="02020603050405020304"/>
              <a:ea typeface="微软雅黑 Light"/>
            </a:endParaRPr>
          </a:p>
          <a:p>
            <a:pPr indent="0" fontAlgn="auto">
              <a:lnSpc>
                <a:spcPct val="100000"/>
              </a:lnSpc>
              <a:spcAft>
                <a:spcPts val="0"/>
              </a:spcAft>
              <a:buFont typeface="Arial" panose="020B0604020202090204" pitchFamily="34" charset="0"/>
              <a:buNone/>
            </a:pPr>
            <a:r>
              <a:rPr lang="en-US" sz="2600" spc="-1">
                <a:solidFill>
                  <a:srgbClr val="000000"/>
                </a:solidFill>
                <a:latin typeface="Times New Roman" panose="02020603050405020304"/>
                <a:ea typeface="微软雅黑 Light"/>
                <a:sym typeface="+mn-ea"/>
              </a:rPr>
              <a:t>         </a:t>
            </a:r>
            <a:r>
              <a:rPr lang="en-US" sz="2600" b="0" strike="noStrike" spc="-1">
                <a:solidFill>
                  <a:srgbClr val="000000"/>
                </a:solidFill>
                <a:latin typeface="Times New Roman" panose="02020603050405020304"/>
                <a:ea typeface="微软雅黑 Light"/>
              </a:rPr>
              <a:t>Oxford  University (purple, Oxford)</a:t>
            </a:r>
            <a:endParaRPr lang="en-US" sz="2600" b="0" strike="noStrike" spc="-1">
              <a:solidFill>
                <a:srgbClr val="000000"/>
              </a:solidFill>
              <a:latin typeface="Times New Roman" panose="02020603050405020304"/>
              <a:ea typeface="微软雅黑 Light"/>
            </a:endParaRPr>
          </a:p>
          <a:p>
            <a:pPr marL="457200" indent="-457200" fontAlgn="auto">
              <a:lnSpc>
                <a:spcPct val="100000"/>
              </a:lnSpc>
              <a:spcAft>
                <a:spcPts val="0"/>
              </a:spcAft>
              <a:buSzPct val="55000"/>
              <a:buFont typeface="Wingdings" panose="05000000000000000000" charset="0"/>
              <a:buChar char=""/>
            </a:pPr>
            <a:r>
              <a:rPr lang="en-US" sz="2600" b="0" strike="noStrike" spc="-1">
                <a:solidFill>
                  <a:srgbClr val="000000"/>
                </a:solidFill>
                <a:latin typeface="Times New Roman" panose="02020603050405020304"/>
                <a:ea typeface="微软雅黑 Light"/>
              </a:rPr>
              <a:t>Lies </a:t>
            </a:r>
            <a:r>
              <a:rPr lang="en-US" sz="2600" b="1" strike="noStrike" spc="-1">
                <a:solidFill>
                  <a:srgbClr val="002060"/>
                </a:solidFill>
                <a:latin typeface="Times New Roman Bold" panose="02020603050405020304" charset="0"/>
                <a:ea typeface="微软雅黑 Light"/>
                <a:cs typeface="Times New Roman Bold" panose="02020603050405020304" charset="0"/>
              </a:rPr>
              <a:t>outside </a:t>
            </a:r>
            <a:r>
              <a:rPr lang="en-US" sz="2600" b="0" strike="noStrike" spc="-1">
                <a:solidFill>
                  <a:srgbClr val="000000"/>
                </a:solidFill>
                <a:latin typeface="Times New Roman" panose="02020603050405020304"/>
                <a:ea typeface="微软雅黑 Light"/>
              </a:rPr>
              <a:t>the 95% CI of inference</a:t>
            </a:r>
            <a:endParaRPr lang="en-US" sz="2600" b="0" strike="noStrike" spc="-1">
              <a:solidFill>
                <a:srgbClr val="000000"/>
              </a:solidFill>
              <a:latin typeface="Times New Roman" panose="02020603050405020304"/>
              <a:ea typeface="微软雅黑 Light"/>
            </a:endParaRPr>
          </a:p>
          <a:p>
            <a:pPr indent="0" fontAlgn="auto">
              <a:lnSpc>
                <a:spcPct val="100000"/>
              </a:lnSpc>
              <a:spcAft>
                <a:spcPts val="0"/>
              </a:spcAft>
              <a:buSzPct val="55000"/>
              <a:buFont typeface="Wingdings" panose="05000000000000000000" charset="0"/>
              <a:buNone/>
            </a:pPr>
            <a:r>
              <a:rPr lang="en-US" sz="2600" spc="-1">
                <a:solidFill>
                  <a:srgbClr val="000000"/>
                </a:solidFill>
                <a:latin typeface="Times New Roman" panose="02020603050405020304"/>
                <a:ea typeface="微软雅黑 Light"/>
                <a:sym typeface="+mn-ea"/>
              </a:rPr>
              <a:t>         Oxford  University </a:t>
            </a:r>
            <a:endParaRPr lang="en-US" sz="2600" spc="-1">
              <a:solidFill>
                <a:srgbClr val="000000"/>
              </a:solidFill>
              <a:latin typeface="Times New Roman" panose="02020603050405020304"/>
              <a:ea typeface="微软雅黑 Light"/>
              <a:sym typeface="+mn-ea"/>
            </a:endParaRPr>
          </a:p>
          <a:p>
            <a:pPr indent="0" fontAlgn="auto">
              <a:lnSpc>
                <a:spcPct val="100000"/>
              </a:lnSpc>
              <a:spcAft>
                <a:spcPts val="0"/>
              </a:spcAft>
              <a:buSzPct val="55000"/>
              <a:buFont typeface="Wingdings" panose="05000000000000000000" charset="0"/>
              <a:buNone/>
            </a:pPr>
            <a:r>
              <a:rPr lang="en-US" sz="2600" spc="-1">
                <a:solidFill>
                  <a:srgbClr val="000000"/>
                </a:solidFill>
                <a:latin typeface="Times New Roman" panose="02020603050405020304"/>
                <a:ea typeface="微软雅黑 Light"/>
                <a:sym typeface="+mn-ea"/>
              </a:rPr>
              <a:t>             (purple, Great Glasgow Region)</a:t>
            </a:r>
            <a:endParaRPr lang="en-GB" sz="2600" b="0" strike="noStrike" spc="-1">
              <a:latin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2000" advTm="66000"/>
    </mc:Choice>
    <mc:Fallback>
      <p:transition spd="slow" advTm="66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Inferring the Daily Sampling effect on Covid-19</a:t>
            </a:r>
            <a:endParaRPr lang="en-GB" sz="2600" b="0" strike="noStrike" spc="-1">
              <a:latin typeface="Arial" panose="020B0604020202090204"/>
            </a:endParaRPr>
          </a:p>
        </p:txBody>
      </p:sp>
      <p:sp>
        <p:nvSpPr>
          <p:cNvPr id="273"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74"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75"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276"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277" name="图片 22"/>
          <p:cNvPicPr/>
          <p:nvPr/>
        </p:nvPicPr>
        <p:blipFill>
          <a:blip r:embed="rId1"/>
          <a:srcRect r="1503"/>
          <a:stretch>
            <a:fillRect/>
          </a:stretch>
        </p:blipFill>
        <p:spPr>
          <a:xfrm>
            <a:off x="10515600" y="6390360"/>
            <a:ext cx="1676160" cy="467280"/>
          </a:xfrm>
          <a:prstGeom prst="rect">
            <a:avLst/>
          </a:prstGeom>
          <a:ln>
            <a:noFill/>
          </a:ln>
        </p:spPr>
      </p:pic>
      <p:sp>
        <p:nvSpPr>
          <p:cNvPr id="278" name="CustomShape 6"/>
          <p:cNvSpPr/>
          <p:nvPr/>
        </p:nvSpPr>
        <p:spPr>
          <a:xfrm>
            <a:off x="7263000" y="975960"/>
            <a:ext cx="650520" cy="1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7"/>
          <p:cNvSpPr/>
          <p:nvPr/>
        </p:nvSpPr>
        <p:spPr>
          <a:xfrm>
            <a:off x="786600" y="6443280"/>
            <a:ext cx="10792080" cy="395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000" b="1" strike="noStrike" spc="-1">
                <a:solidFill>
                  <a:srgbClr val="FFFFFF"/>
                </a:solidFill>
                <a:latin typeface="Times New Roman" panose="02020603050405020304"/>
                <a:ea typeface="微软雅黑 Light"/>
              </a:rPr>
              <a:t>Figure 9: Daily sampling effect inferred from increasing people in ventilation beds</a:t>
            </a:r>
            <a:endParaRPr lang="en-GB" sz="2000" b="0" strike="noStrike" spc="-1">
              <a:latin typeface="Arial" panose="020B0604020202090204"/>
            </a:endParaRPr>
          </a:p>
        </p:txBody>
      </p:sp>
      <p:pic>
        <p:nvPicPr>
          <p:cNvPr id="280" name="图片 1" descr="chart_11"/>
          <p:cNvPicPr/>
          <p:nvPr/>
        </p:nvPicPr>
        <p:blipFill>
          <a:blip r:embed="rId2"/>
          <a:srcRect t="1998"/>
          <a:stretch>
            <a:fillRect/>
          </a:stretch>
        </p:blipFill>
        <p:spPr>
          <a:xfrm>
            <a:off x="670680" y="891000"/>
            <a:ext cx="5901840" cy="5495400"/>
          </a:xfrm>
          <a:prstGeom prst="rect">
            <a:avLst/>
          </a:prstGeom>
          <a:ln>
            <a:noFill/>
          </a:ln>
        </p:spPr>
      </p:pic>
      <p:sp>
        <p:nvSpPr>
          <p:cNvPr id="281" name="CustomShape 8"/>
          <p:cNvSpPr/>
          <p:nvPr/>
        </p:nvSpPr>
        <p:spPr>
          <a:xfrm>
            <a:off x="6708840" y="903725"/>
            <a:ext cx="5112000" cy="128905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spcAft>
                <a:spcPts val="1500"/>
              </a:spcAft>
            </a:pPr>
            <a:r>
              <a:rPr lang="en-US" sz="2600" b="0" strike="noStrike" spc="-1">
                <a:solidFill>
                  <a:srgbClr val="000000"/>
                </a:solidFill>
                <a:latin typeface="Times New Roman" panose="02020603050405020304"/>
                <a:ea typeface="微软雅黑 Light"/>
              </a:rPr>
              <a:t>The estimation rises over time and reached 23.77% (8.81%,66.64%) on 1</a:t>
            </a:r>
            <a:r>
              <a:rPr lang="en-US" sz="2600" b="0" strike="noStrike" spc="-1" baseline="30000">
                <a:solidFill>
                  <a:srgbClr val="000000"/>
                </a:solidFill>
                <a:latin typeface="Times New Roman" panose="02020603050405020304"/>
                <a:ea typeface="微软雅黑 Light"/>
              </a:rPr>
              <a:t>st</a:t>
            </a:r>
            <a:r>
              <a:rPr lang="en-US" sz="2600" b="0" strike="noStrike" spc="-1">
                <a:solidFill>
                  <a:srgbClr val="000000"/>
                </a:solidFill>
                <a:latin typeface="Times New Roman" panose="02020603050405020304"/>
                <a:ea typeface="微软雅黑 Light"/>
              </a:rPr>
              <a:t> 2020. </a:t>
            </a:r>
            <a:endParaRPr lang="en-GB" sz="2600" b="0" strike="noStrike" spc="-1">
              <a:latin typeface="Arial" panose="020B0604020202090204"/>
            </a:endParaRPr>
          </a:p>
        </p:txBody>
      </p:sp>
      <p:sp>
        <p:nvSpPr>
          <p:cNvPr id="2" name="文本框 1"/>
          <p:cNvSpPr txBox="1"/>
          <p:nvPr/>
        </p:nvSpPr>
        <p:spPr>
          <a:xfrm>
            <a:off x="6664325" y="5127625"/>
            <a:ext cx="5200650" cy="829945"/>
          </a:xfrm>
          <a:prstGeom prst="rect">
            <a:avLst/>
          </a:prstGeom>
          <a:noFill/>
        </p:spPr>
        <p:txBody>
          <a:bodyPr wrap="square" rtlCol="0" anchor="t">
            <a:spAutoFit/>
          </a:bodyPr>
          <a:p>
            <a:pPr algn="l">
              <a:lnSpc>
                <a:spcPct val="100000"/>
              </a:lnSpc>
              <a:spcAft>
                <a:spcPts val="1500"/>
              </a:spcAft>
            </a:pPr>
            <a:r>
              <a:rPr lang="en-US" sz="2400" spc="-1">
                <a:solidFill>
                  <a:srgbClr val="000000"/>
                </a:solidFill>
                <a:latin typeface="Times New Roman" panose="02020603050405020304"/>
                <a:ea typeface="微软雅黑 Light"/>
                <a:sym typeface="+mn-ea"/>
              </a:rPr>
              <a:t>The British government still has to work hard to enhance the sampling effort</a:t>
            </a:r>
            <a:endParaRPr lang="zh-CN" altLang="en-US" sz="2400"/>
          </a:p>
        </p:txBody>
      </p:sp>
      <p:sp>
        <p:nvSpPr>
          <p:cNvPr id="3" name="文本框 2"/>
          <p:cNvSpPr txBox="1"/>
          <p:nvPr/>
        </p:nvSpPr>
        <p:spPr>
          <a:xfrm>
            <a:off x="6708775" y="2919095"/>
            <a:ext cx="5111750" cy="1198880"/>
          </a:xfrm>
          <a:prstGeom prst="rect">
            <a:avLst/>
          </a:prstGeom>
          <a:noFill/>
        </p:spPr>
        <p:txBody>
          <a:bodyPr wrap="square" rtlCol="0" anchor="t">
            <a:spAutoFit/>
          </a:bodyPr>
          <a:p>
            <a:pPr algn="l"/>
            <a:r>
              <a:rPr lang="en-US" sz="2400" spc="-1">
                <a:solidFill>
                  <a:srgbClr val="000000"/>
                </a:solidFill>
                <a:latin typeface="Times New Roman" panose="02020603050405020304"/>
                <a:ea typeface="微软雅黑 Light"/>
                <a:sym typeface="+mn-ea"/>
              </a:rPr>
              <a:t>Although the effectiveness of testing is constantly improving, the sampling effect is still relatively low</a:t>
            </a:r>
            <a:endParaRPr lang="zh-CN" altLang="en-US" sz="2400"/>
          </a:p>
        </p:txBody>
      </p:sp>
      <p:cxnSp>
        <p:nvCxnSpPr>
          <p:cNvPr id="4" name="直接箭头连接符 3"/>
          <p:cNvCxnSpPr>
            <a:endCxn id="3" idx="0"/>
          </p:cNvCxnSpPr>
          <p:nvPr/>
        </p:nvCxnSpPr>
        <p:spPr>
          <a:xfrm>
            <a:off x="9264015" y="1772920"/>
            <a:ext cx="635" cy="1146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9264650" y="4056380"/>
            <a:ext cx="635" cy="1146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Covid-19</a:t>
            </a:r>
            <a:endParaRPr lang="en-GB" sz="2600" b="0" strike="noStrike" spc="-1">
              <a:latin typeface="Arial" panose="020B0604020202090204"/>
            </a:endParaRPr>
          </a:p>
        </p:txBody>
      </p:sp>
      <p:sp>
        <p:nvSpPr>
          <p:cNvPr id="95"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96"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97"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98"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sp>
        <p:nvSpPr>
          <p:cNvPr id="99" name="CustomShape 6"/>
          <p:cNvSpPr/>
          <p:nvPr/>
        </p:nvSpPr>
        <p:spPr>
          <a:xfrm>
            <a:off x="496570" y="6427470"/>
            <a:ext cx="8412480" cy="39624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nSpc>
                <a:spcPct val="100000"/>
              </a:lnSpc>
            </a:pPr>
            <a:r>
              <a:rPr lang="en-US" sz="2000" b="1" strike="noStrike" spc="-1">
                <a:solidFill>
                  <a:schemeClr val="bg1"/>
                </a:solidFill>
                <a:latin typeface="Times New Roman Bold" panose="02020603050405020304" charset="0"/>
                <a:cs typeface="Times New Roman Bold" panose="02020603050405020304" charset="0"/>
              </a:rPr>
              <a:t>Figure1: Molecular Architecture of the SARS-CoV-2 Virus (Yao et al. 2020)</a:t>
            </a:r>
            <a:endParaRPr lang="en-US" sz="2000" b="1" strike="noStrike" spc="-1">
              <a:solidFill>
                <a:schemeClr val="bg1"/>
              </a:solidFill>
              <a:latin typeface="Times New Roman Bold" panose="02020603050405020304" charset="0"/>
              <a:cs typeface="Times New Roman Bold" panose="02020603050405020304" charset="0"/>
            </a:endParaRPr>
          </a:p>
        </p:txBody>
      </p:sp>
      <p:sp>
        <p:nvSpPr>
          <p:cNvPr id="100" name="CustomShape 7"/>
          <p:cNvSpPr/>
          <p:nvPr/>
        </p:nvSpPr>
        <p:spPr>
          <a:xfrm>
            <a:off x="6896100" y="1435735"/>
            <a:ext cx="4924425" cy="4520565"/>
          </a:xfrm>
          <a:prstGeom prst="rect">
            <a:avLst/>
          </a:prstGeom>
          <a:noFill/>
          <a:ln>
            <a:noFill/>
          </a:ln>
        </p:spPr>
        <p:style>
          <a:lnRef idx="0">
            <a:srgbClr val="FFFFFF"/>
          </a:lnRef>
          <a:fillRef idx="0">
            <a:srgbClr val="FFFFFF"/>
          </a:fillRef>
          <a:effectRef idx="0">
            <a:srgbClr val="FFFFFF"/>
          </a:effectRef>
          <a:fontRef idx="minor"/>
        </p:style>
        <p:txBody>
          <a:bodyPr wrap="square" lIns="0" tIns="45000" rIns="90000" bIns="45000">
            <a:spAutoFit/>
          </a:bodyPr>
          <a:p>
            <a:pPr fontAlgn="auto">
              <a:lnSpc>
                <a:spcPct val="100000"/>
              </a:lnSpc>
              <a:spcAft>
                <a:spcPts val="0"/>
              </a:spcAft>
            </a:pPr>
            <a:r>
              <a:rPr lang="en-US" sz="3200" b="0" strike="noStrike" spc="-1">
                <a:solidFill>
                  <a:srgbClr val="000000"/>
                </a:solidFill>
                <a:latin typeface="Times New Roman" panose="02020603050405020304"/>
                <a:ea typeface="微软雅黑 Light"/>
              </a:rPr>
              <a:t>In the end of 2019, </a:t>
            </a:r>
            <a:endParaRPr lang="en-US" sz="3200" b="0" strike="noStrike" spc="-1">
              <a:solidFill>
                <a:srgbClr val="000000"/>
              </a:solidFill>
              <a:latin typeface="Times New Roman" panose="02020603050405020304"/>
              <a:ea typeface="微软雅黑 Light"/>
            </a:endParaRPr>
          </a:p>
          <a:p>
            <a:pPr fontAlgn="auto">
              <a:lnSpc>
                <a:spcPct val="100000"/>
              </a:lnSpc>
              <a:spcAft>
                <a:spcPts val="0"/>
              </a:spcAft>
            </a:pPr>
            <a:r>
              <a:rPr lang="en-US" sz="3200" b="0" strike="noStrike" spc="-1">
                <a:solidFill>
                  <a:srgbClr val="000000"/>
                </a:solidFill>
                <a:latin typeface="Times New Roman" panose="02020603050405020304"/>
                <a:ea typeface="微软雅黑 Light"/>
              </a:rPr>
              <a:t>the new </a:t>
            </a:r>
            <a:r>
              <a:rPr lang="en-US" sz="3200" b="1" strike="noStrike" spc="-1">
                <a:solidFill>
                  <a:srgbClr val="042C5D"/>
                </a:solidFill>
                <a:latin typeface="Times New Roman" panose="02020603050405020304"/>
                <a:ea typeface="微软雅黑 Light"/>
              </a:rPr>
              <a:t>coronavirus</a:t>
            </a:r>
            <a:r>
              <a:rPr lang="en-US" sz="3200" b="0" strike="noStrike" spc="-1">
                <a:solidFill>
                  <a:srgbClr val="000000"/>
                </a:solidFill>
                <a:latin typeface="Times New Roman" panose="02020603050405020304"/>
                <a:ea typeface="微软雅黑 Light"/>
              </a:rPr>
              <a:t>, </a:t>
            </a:r>
            <a:endParaRPr lang="en-US" sz="3200" b="0" strike="noStrike" spc="-1">
              <a:solidFill>
                <a:srgbClr val="000000"/>
              </a:solidFill>
              <a:latin typeface="Times New Roman" panose="02020603050405020304"/>
              <a:ea typeface="微软雅黑 Light"/>
            </a:endParaRPr>
          </a:p>
          <a:p>
            <a:pPr fontAlgn="auto">
              <a:lnSpc>
                <a:spcPct val="100000"/>
              </a:lnSpc>
              <a:spcAft>
                <a:spcPts val="0"/>
              </a:spcAft>
            </a:pPr>
            <a:r>
              <a:rPr lang="en-US" sz="3200" b="0" strike="noStrike" spc="-1">
                <a:solidFill>
                  <a:srgbClr val="000000"/>
                </a:solidFill>
                <a:latin typeface="Times New Roman" panose="02020603050405020304"/>
                <a:ea typeface="微软雅黑 Light"/>
              </a:rPr>
              <a:t>Severe Acute Respiratory Syndrome Coronavirus 2 (SARS-CoV-2), </a:t>
            </a:r>
            <a:endParaRPr lang="en-US" sz="3200" b="0" strike="noStrike" spc="-1">
              <a:solidFill>
                <a:srgbClr val="000000"/>
              </a:solidFill>
              <a:latin typeface="Times New Roman" panose="02020603050405020304"/>
              <a:ea typeface="微软雅黑 Light"/>
            </a:endParaRPr>
          </a:p>
          <a:p>
            <a:pPr fontAlgn="auto">
              <a:lnSpc>
                <a:spcPct val="100000"/>
              </a:lnSpc>
              <a:spcAft>
                <a:spcPts val="0"/>
              </a:spcAft>
            </a:pPr>
            <a:r>
              <a:rPr lang="en-US" sz="3200" b="0" strike="noStrike" spc="-1">
                <a:solidFill>
                  <a:srgbClr val="000000"/>
                </a:solidFill>
                <a:latin typeface="Times New Roman" panose="02020603050405020304"/>
                <a:ea typeface="微软雅黑 Light"/>
              </a:rPr>
              <a:t>outbroke in China and soon affect nearly all countries. </a:t>
            </a:r>
            <a:endParaRPr lang="en-GB" sz="3200" b="0" strike="noStrike" spc="-1">
              <a:latin typeface="Arial" panose="020B0604020202090204"/>
            </a:endParaRPr>
          </a:p>
          <a:p>
            <a:pPr fontAlgn="auto">
              <a:lnSpc>
                <a:spcPct val="100000"/>
              </a:lnSpc>
              <a:spcAft>
                <a:spcPts val="600"/>
              </a:spcAft>
            </a:pPr>
            <a:r>
              <a:rPr lang="en-US" sz="3200" b="0" strike="noStrike" spc="-1">
                <a:solidFill>
                  <a:srgbClr val="000000"/>
                </a:solidFill>
                <a:latin typeface="Times New Roman" panose="02020603050405020304"/>
                <a:ea typeface="微软雅黑 Light"/>
              </a:rPr>
              <a:t>This is named after : COVID-19. </a:t>
            </a:r>
            <a:endParaRPr lang="en-GB" sz="3200" b="0" strike="noStrike" spc="-1">
              <a:latin typeface="Arial" panose="020B0604020202090204"/>
            </a:endParaRPr>
          </a:p>
        </p:txBody>
      </p:sp>
      <p:pic>
        <p:nvPicPr>
          <p:cNvPr id="101" name="图片 22"/>
          <p:cNvPicPr/>
          <p:nvPr/>
        </p:nvPicPr>
        <p:blipFill>
          <a:blip r:embed="rId1"/>
          <a:srcRect r="1503"/>
          <a:stretch>
            <a:fillRect/>
          </a:stretch>
        </p:blipFill>
        <p:spPr>
          <a:xfrm>
            <a:off x="10515600" y="6390360"/>
            <a:ext cx="1676160" cy="467280"/>
          </a:xfrm>
          <a:prstGeom prst="rect">
            <a:avLst/>
          </a:prstGeom>
          <a:ln>
            <a:noFill/>
          </a:ln>
        </p:spPr>
      </p:pic>
      <p:pic>
        <p:nvPicPr>
          <p:cNvPr id="102" name="图片 3" descr="fx1"/>
          <p:cNvPicPr/>
          <p:nvPr/>
        </p:nvPicPr>
        <p:blipFill>
          <a:blip r:embed="rId2"/>
          <a:srcRect t="2907"/>
          <a:stretch>
            <a:fillRect/>
          </a:stretch>
        </p:blipFill>
        <p:spPr>
          <a:xfrm>
            <a:off x="601345" y="897890"/>
            <a:ext cx="5611495" cy="54686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图片 5" descr="chart_16"/>
          <p:cNvPicPr/>
          <p:nvPr/>
        </p:nvPicPr>
        <p:blipFill>
          <a:blip r:embed="rId1"/>
          <a:stretch>
            <a:fillRect/>
          </a:stretch>
        </p:blipFill>
        <p:spPr>
          <a:xfrm>
            <a:off x="601345" y="970280"/>
            <a:ext cx="5442585" cy="5223510"/>
          </a:xfrm>
          <a:prstGeom prst="rect">
            <a:avLst/>
          </a:prstGeom>
          <a:ln>
            <a:noFill/>
          </a:ln>
        </p:spPr>
      </p:pic>
      <p:sp>
        <p:nvSpPr>
          <p:cNvPr id="283"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Inferring cumlative cases</a:t>
            </a:r>
            <a:endParaRPr lang="en-GB" sz="2600" b="0" strike="noStrike" spc="-1">
              <a:latin typeface="Arial" panose="020B0604020202090204"/>
            </a:endParaRPr>
          </a:p>
        </p:txBody>
      </p:sp>
      <p:sp>
        <p:nvSpPr>
          <p:cNvPr id="284"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85"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286"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287"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288" name="图片 22"/>
          <p:cNvPicPr/>
          <p:nvPr/>
        </p:nvPicPr>
        <p:blipFill>
          <a:blip r:embed="rId2"/>
          <a:srcRect r="1503"/>
          <a:stretch>
            <a:fillRect/>
          </a:stretch>
        </p:blipFill>
        <p:spPr>
          <a:xfrm>
            <a:off x="10515600" y="6390360"/>
            <a:ext cx="1676160" cy="467280"/>
          </a:xfrm>
          <a:prstGeom prst="rect">
            <a:avLst/>
          </a:prstGeom>
          <a:ln>
            <a:noFill/>
          </a:ln>
        </p:spPr>
      </p:pic>
      <p:sp>
        <p:nvSpPr>
          <p:cNvPr id="289" name="CustomShape 6"/>
          <p:cNvSpPr/>
          <p:nvPr/>
        </p:nvSpPr>
        <p:spPr>
          <a:xfrm>
            <a:off x="7263000" y="975960"/>
            <a:ext cx="650520" cy="1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0" name="CustomShape 7"/>
          <p:cNvSpPr/>
          <p:nvPr/>
        </p:nvSpPr>
        <p:spPr>
          <a:xfrm>
            <a:off x="1090295" y="6420485"/>
            <a:ext cx="9277985" cy="39624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nSpc>
                <a:spcPct val="100000"/>
              </a:lnSpc>
            </a:pPr>
            <a:r>
              <a:rPr lang="en-US" sz="2000" b="1" strike="noStrike" spc="-1">
                <a:solidFill>
                  <a:srgbClr val="FFFFFF"/>
                </a:solidFill>
                <a:latin typeface="Times New Roman" panose="02020603050405020304"/>
                <a:ea typeface="微软雅黑 Light"/>
              </a:rPr>
              <a:t>Figure 10: Daily Cumulative cases and sampling effects inferred from fatality data</a:t>
            </a:r>
            <a:endParaRPr lang="en-GB" sz="2000" b="0" strike="noStrike" spc="-1">
              <a:latin typeface="Arial" panose="020B0604020202090204"/>
            </a:endParaRPr>
          </a:p>
        </p:txBody>
      </p:sp>
      <p:pic>
        <p:nvPicPr>
          <p:cNvPr id="292" name="图片 5" descr="chart_18"/>
          <p:cNvPicPr/>
          <p:nvPr/>
        </p:nvPicPr>
        <p:blipFill>
          <a:blip r:embed="rId3"/>
          <a:srcRect t="1352" b="3393"/>
          <a:stretch>
            <a:fillRect/>
          </a:stretch>
        </p:blipFill>
        <p:spPr>
          <a:xfrm>
            <a:off x="6456680" y="937895"/>
            <a:ext cx="5447030" cy="529463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Picture 2" descr="See the source image"/>
          <p:cNvPicPr/>
          <p:nvPr/>
        </p:nvPicPr>
        <p:blipFill>
          <a:blip r:embed="rId1"/>
          <a:stretch>
            <a:fillRect/>
          </a:stretch>
        </p:blipFill>
        <p:spPr>
          <a:xfrm>
            <a:off x="0" y="0"/>
            <a:ext cx="12191760" cy="6857640"/>
          </a:xfrm>
          <a:prstGeom prst="rect">
            <a:avLst/>
          </a:prstGeom>
          <a:ln>
            <a:noFill/>
          </a:ln>
        </p:spPr>
      </p:pic>
      <p:sp>
        <p:nvSpPr>
          <p:cNvPr id="303" name="CustomShape 1"/>
          <p:cNvSpPr/>
          <p:nvPr/>
        </p:nvSpPr>
        <p:spPr>
          <a:xfrm>
            <a:off x="7920" y="0"/>
            <a:ext cx="12191760" cy="6857640"/>
          </a:xfrm>
          <a:prstGeom prst="rect">
            <a:avLst/>
          </a:prstGeom>
          <a:gradFill rotWithShape="0">
            <a:gsLst>
              <a:gs pos="0">
                <a:srgbClr val="003F88"/>
              </a:gs>
              <a:gs pos="100000">
                <a:srgbClr val="003F88">
                  <a:alpha val="20000"/>
                </a:srgbClr>
              </a:gs>
            </a:gsLst>
            <a:lin ang="16200000"/>
          </a:gradFill>
          <a:ln>
            <a:noFill/>
          </a:ln>
        </p:spPr>
        <p:style>
          <a:lnRef idx="0">
            <a:srgbClr val="FFFFFF"/>
          </a:lnRef>
          <a:fillRef idx="0">
            <a:srgbClr val="FFFFFF"/>
          </a:fillRef>
          <a:effectRef idx="0">
            <a:srgbClr val="FFFFFF"/>
          </a:effectRef>
          <a:fontRef idx="minor"/>
        </p:style>
      </p:sp>
      <p:sp>
        <p:nvSpPr>
          <p:cNvPr id="304" name="Line 2"/>
          <p:cNvSpPr/>
          <p:nvPr/>
        </p:nvSpPr>
        <p:spPr>
          <a:xfrm>
            <a:off x="2176560" y="2511720"/>
            <a:ext cx="7838640" cy="0"/>
          </a:xfrm>
          <a:prstGeom prst="line">
            <a:avLst/>
          </a:prstGeom>
          <a:ln>
            <a:solidFill>
              <a:schemeClr val="bg1"/>
            </a:solidFill>
          </a:ln>
        </p:spPr>
        <p:style>
          <a:lnRef idx="3">
            <a:schemeClr val="accent4"/>
          </a:lnRef>
          <a:fillRef idx="0">
            <a:schemeClr val="accent4"/>
          </a:fillRef>
          <a:effectRef idx="2">
            <a:schemeClr val="accent4"/>
          </a:effectRef>
          <a:fontRef idx="minor"/>
        </p:style>
      </p:sp>
      <p:sp>
        <p:nvSpPr>
          <p:cNvPr id="305" name="CustomShape 3"/>
          <p:cNvSpPr/>
          <p:nvPr/>
        </p:nvSpPr>
        <p:spPr>
          <a:xfrm>
            <a:off x="1091520" y="1769760"/>
            <a:ext cx="10024920" cy="1325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gn="ctr">
              <a:lnSpc>
                <a:spcPct val="90000"/>
              </a:lnSpc>
            </a:pPr>
            <a:r>
              <a:rPr lang="en-US" sz="4400" b="1" strike="noStrike" spc="-1">
                <a:solidFill>
                  <a:srgbClr val="FFFFFF"/>
                </a:solidFill>
                <a:latin typeface="Segoe UI"/>
                <a:ea typeface="微软雅黑"/>
              </a:rPr>
              <a:t>Conclusion</a:t>
            </a:r>
            <a:endParaRPr lang="en-GB" sz="4400" b="0" strike="noStrike" spc="-1">
              <a:latin typeface="Arial" panose="020B0604020202090204"/>
            </a:endParaRPr>
          </a:p>
        </p:txBody>
      </p:sp>
      <p:pic>
        <p:nvPicPr>
          <p:cNvPr id="306" name="图片 9"/>
          <p:cNvPicPr/>
          <p:nvPr/>
        </p:nvPicPr>
        <p:blipFill>
          <a:blip r:embed="rId2"/>
          <a:srcRect r="1492"/>
          <a:stretch>
            <a:fillRect/>
          </a:stretch>
        </p:blipFill>
        <p:spPr>
          <a:xfrm>
            <a:off x="9806400" y="6190200"/>
            <a:ext cx="2393280" cy="6674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Conclusion</a:t>
            </a:r>
            <a:endParaRPr lang="en-GB" sz="2600" b="0" strike="noStrike" spc="-1">
              <a:latin typeface="Arial" panose="020B0604020202090204"/>
            </a:endParaRPr>
          </a:p>
        </p:txBody>
      </p:sp>
      <p:sp>
        <p:nvSpPr>
          <p:cNvPr id="308"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309"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310"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311"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312" name="图片 22"/>
          <p:cNvPicPr/>
          <p:nvPr/>
        </p:nvPicPr>
        <p:blipFill>
          <a:blip r:embed="rId1"/>
          <a:srcRect r="1503"/>
          <a:stretch>
            <a:fillRect/>
          </a:stretch>
        </p:blipFill>
        <p:spPr>
          <a:xfrm>
            <a:off x="10515600" y="6390360"/>
            <a:ext cx="1676160" cy="467280"/>
          </a:xfrm>
          <a:prstGeom prst="rect">
            <a:avLst/>
          </a:prstGeom>
          <a:ln>
            <a:noFill/>
          </a:ln>
        </p:spPr>
      </p:pic>
      <p:sp>
        <p:nvSpPr>
          <p:cNvPr id="313" name="CustomShape 6"/>
          <p:cNvSpPr/>
          <p:nvPr/>
        </p:nvSpPr>
        <p:spPr>
          <a:xfrm>
            <a:off x="2246040" y="1333440"/>
            <a:ext cx="1921680" cy="456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400" b="1" strike="noStrike" spc="-1">
                <a:solidFill>
                  <a:srgbClr val="000000"/>
                </a:solidFill>
                <a:latin typeface="Times New Roman" panose="02020603050405020304"/>
              </a:rPr>
              <a:t>31st January </a:t>
            </a:r>
            <a:endParaRPr lang="en-GB" sz="2400" b="0" strike="noStrike" spc="-1">
              <a:latin typeface="Arial" panose="020B0604020202090204"/>
            </a:endParaRPr>
          </a:p>
        </p:txBody>
      </p:sp>
      <p:sp>
        <p:nvSpPr>
          <p:cNvPr id="314" name="CustomShape 7"/>
          <p:cNvSpPr/>
          <p:nvPr/>
        </p:nvSpPr>
        <p:spPr>
          <a:xfrm>
            <a:off x="7158960" y="1333440"/>
            <a:ext cx="2275560" cy="456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400" b="1" strike="noStrike" spc="-1">
                <a:solidFill>
                  <a:srgbClr val="000000"/>
                </a:solidFill>
                <a:latin typeface="Times New Roman" panose="02020603050405020304"/>
              </a:rPr>
              <a:t>1st October </a:t>
            </a:r>
            <a:endParaRPr lang="en-GB" sz="2400" b="0" strike="noStrike" spc="-1">
              <a:latin typeface="Arial" panose="020B0604020202090204"/>
            </a:endParaRPr>
          </a:p>
        </p:txBody>
      </p:sp>
      <p:sp>
        <p:nvSpPr>
          <p:cNvPr id="315" name="CustomShape 8"/>
          <p:cNvSpPr/>
          <p:nvPr/>
        </p:nvSpPr>
        <p:spPr>
          <a:xfrm>
            <a:off x="4168080" y="1563840"/>
            <a:ext cx="2990520" cy="360"/>
          </a:xfrm>
          <a:custGeom>
            <a:avLst/>
            <a:gdLst/>
            <a:ahLst/>
            <a:cxnLst/>
            <a:rect l="l" t="t" r="r" b="b"/>
            <a:pathLst>
              <a:path w="21600" h="21600">
                <a:moveTo>
                  <a:pt x="0" y="0"/>
                </a:moveTo>
                <a:lnTo>
                  <a:pt x="21600" y="21600"/>
                </a:lnTo>
              </a:path>
            </a:pathLst>
          </a:custGeom>
          <a:noFill/>
          <a:ln w="28440">
            <a:headEnd type="arrow" w="med" len="med"/>
            <a:tailEnd type="arrow" w="med" len="med"/>
          </a:ln>
        </p:spPr>
        <p:style>
          <a:lnRef idx="1">
            <a:schemeClr val="accent1"/>
          </a:lnRef>
          <a:fillRef idx="0">
            <a:schemeClr val="accent1"/>
          </a:fillRef>
          <a:effectRef idx="0">
            <a:schemeClr val="accent1"/>
          </a:effectRef>
          <a:fontRef idx="minor"/>
        </p:style>
      </p:sp>
      <p:sp>
        <p:nvSpPr>
          <p:cNvPr id="316" name="CustomShape 9"/>
          <p:cNvSpPr/>
          <p:nvPr/>
        </p:nvSpPr>
        <p:spPr>
          <a:xfrm>
            <a:off x="4489920" y="1103760"/>
            <a:ext cx="2346480" cy="456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400" b="1" strike="noStrike" spc="-1">
                <a:solidFill>
                  <a:srgbClr val="002060"/>
                </a:solidFill>
                <a:latin typeface="Times New Roman" panose="02020603050405020304"/>
              </a:rPr>
              <a:t>Sampling effect</a:t>
            </a:r>
            <a:endParaRPr lang="en-GB" sz="2400" b="0" strike="noStrike" spc="-1">
              <a:latin typeface="Arial" panose="020B0604020202090204"/>
            </a:endParaRPr>
          </a:p>
        </p:txBody>
      </p:sp>
      <p:grpSp>
        <p:nvGrpSpPr>
          <p:cNvPr id="317" name="Group 10"/>
          <p:cNvGrpSpPr/>
          <p:nvPr/>
        </p:nvGrpSpPr>
        <p:grpSpPr>
          <a:xfrm>
            <a:off x="864720" y="3360600"/>
            <a:ext cx="10603080" cy="1277640"/>
            <a:chOff x="864720" y="3360600"/>
            <a:chExt cx="10603080" cy="1277640"/>
          </a:xfrm>
        </p:grpSpPr>
        <p:sp>
          <p:nvSpPr>
            <p:cNvPr id="318" name="CustomShape 11"/>
            <p:cNvSpPr/>
            <p:nvPr/>
          </p:nvSpPr>
          <p:spPr>
            <a:xfrm>
              <a:off x="1453680" y="3360600"/>
              <a:ext cx="10014120" cy="1277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600" b="0" strike="noStrike" spc="-1">
                  <a:solidFill>
                    <a:srgbClr val="000000"/>
                  </a:solidFill>
                  <a:latin typeface="Times New Roman" panose="02020603050405020304"/>
                  <a:ea typeface="微软雅黑 Light"/>
                </a:rPr>
                <a:t>The UK government did well after the first outbreak around 28</a:t>
              </a:r>
              <a:r>
                <a:rPr lang="en-US" sz="2600" b="0" strike="noStrike" spc="-1" baseline="30000">
                  <a:solidFill>
                    <a:srgbClr val="000000"/>
                  </a:solidFill>
                  <a:latin typeface="Times New Roman" panose="02020603050405020304"/>
                  <a:ea typeface="微软雅黑 Light"/>
                </a:rPr>
                <a:t>th</a:t>
              </a:r>
              <a:r>
                <a:rPr lang="en-US" sz="2600" b="0" strike="noStrike" spc="-1">
                  <a:solidFill>
                    <a:srgbClr val="000000"/>
                  </a:solidFill>
                  <a:latin typeface="Times New Roman" panose="02020603050405020304"/>
                  <a:ea typeface="微软雅黑 Light"/>
                </a:rPr>
                <a:t> March, where the sampling effect keeps high after then, with some ups and downs</a:t>
              </a:r>
              <a:endParaRPr lang="en-GB" sz="2600" b="0" strike="noStrike" spc="-1">
                <a:latin typeface="Arial" panose="020B0604020202090204"/>
              </a:endParaRPr>
            </a:p>
          </p:txBody>
        </p:sp>
        <p:sp>
          <p:nvSpPr>
            <p:cNvPr id="319" name="CustomShape 12"/>
            <p:cNvSpPr/>
            <p:nvPr/>
          </p:nvSpPr>
          <p:spPr>
            <a:xfrm>
              <a:off x="864720" y="3560400"/>
              <a:ext cx="498600" cy="49104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2600" b="1" strike="noStrike" spc="-1">
                  <a:solidFill>
                    <a:srgbClr val="FFFFFF"/>
                  </a:solidFill>
                  <a:latin typeface="Times New Roman" panose="02020603050405020304"/>
                  <a:ea typeface="微软雅黑 Light"/>
                </a:rPr>
                <a:t>2</a:t>
              </a:r>
              <a:endParaRPr lang="en-GB" sz="2600" b="0" strike="noStrike" spc="-1">
                <a:latin typeface="Arial" panose="020B0604020202090204"/>
              </a:endParaRPr>
            </a:p>
          </p:txBody>
        </p:sp>
        <p:sp>
          <p:nvSpPr>
            <p:cNvPr id="320" name="Line 13"/>
            <p:cNvSpPr/>
            <p:nvPr/>
          </p:nvSpPr>
          <p:spPr>
            <a:xfrm>
              <a:off x="1516680" y="4171680"/>
              <a:ext cx="9824760" cy="14040"/>
            </a:xfrm>
            <a:prstGeom prst="line">
              <a:avLst/>
            </a:prstGeom>
          </p:spPr>
          <p:style>
            <a:lnRef idx="1">
              <a:schemeClr val="accent1"/>
            </a:lnRef>
            <a:fillRef idx="0">
              <a:schemeClr val="accent1"/>
            </a:fillRef>
            <a:effectRef idx="0">
              <a:schemeClr val="accent1"/>
            </a:effectRef>
            <a:fontRef idx="minor"/>
          </p:style>
        </p:sp>
      </p:grpSp>
      <p:grpSp>
        <p:nvGrpSpPr>
          <p:cNvPr id="321" name="Group 14"/>
          <p:cNvGrpSpPr/>
          <p:nvPr/>
        </p:nvGrpSpPr>
        <p:grpSpPr>
          <a:xfrm>
            <a:off x="864720" y="4516200"/>
            <a:ext cx="10722240" cy="991080"/>
            <a:chOff x="864720" y="4516200"/>
            <a:chExt cx="10722240" cy="991080"/>
          </a:xfrm>
        </p:grpSpPr>
        <p:sp>
          <p:nvSpPr>
            <p:cNvPr id="322" name="CustomShape 15"/>
            <p:cNvSpPr/>
            <p:nvPr/>
          </p:nvSpPr>
          <p:spPr>
            <a:xfrm>
              <a:off x="1453680" y="4516200"/>
              <a:ext cx="10133280" cy="9910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600" b="0" strike="noStrike" spc="-1">
                  <a:solidFill>
                    <a:srgbClr val="000000"/>
                  </a:solidFill>
                  <a:latin typeface="Times New Roman" panose="02020603050405020304"/>
                  <a:ea typeface="微软雅黑 Light"/>
                </a:rPr>
                <a:t>The NPIs taken by the UK governments could significantly reduce the R</a:t>
              </a:r>
              <a:r>
                <a:rPr lang="en-US" sz="2600" b="0" strike="noStrike" spc="-1" baseline="-25000">
                  <a:solidFill>
                    <a:srgbClr val="000000"/>
                  </a:solidFill>
                  <a:latin typeface="Times New Roman" panose="02020603050405020304"/>
                  <a:ea typeface="微软雅黑 Light"/>
                </a:rPr>
                <a:t>t </a:t>
              </a:r>
              <a:r>
                <a:rPr lang="en-US" sz="2600" b="0" strike="noStrike" spc="-1">
                  <a:solidFill>
                    <a:srgbClr val="000000"/>
                  </a:solidFill>
                  <a:latin typeface="Times New Roman" panose="02020603050405020304"/>
                  <a:ea typeface="微软雅黑 Light"/>
                </a:rPr>
                <a:t>of SARS-CoV-2, while the protest for it has no significant impact on the R</a:t>
              </a:r>
              <a:r>
                <a:rPr lang="en-US" sz="2600" b="0" strike="noStrike" spc="-1" baseline="-25000">
                  <a:solidFill>
                    <a:srgbClr val="000000"/>
                  </a:solidFill>
                  <a:latin typeface="Times New Roman" panose="02020603050405020304"/>
                  <a:ea typeface="微软雅黑 Light"/>
                </a:rPr>
                <a:t>t</a:t>
              </a:r>
              <a:endParaRPr lang="en-GB" sz="2600" b="0" strike="noStrike" spc="-1">
                <a:latin typeface="Arial" panose="020B0604020202090204"/>
              </a:endParaRPr>
            </a:p>
          </p:txBody>
        </p:sp>
        <p:sp>
          <p:nvSpPr>
            <p:cNvPr id="323" name="CustomShape 16"/>
            <p:cNvSpPr/>
            <p:nvPr/>
          </p:nvSpPr>
          <p:spPr>
            <a:xfrm>
              <a:off x="864720" y="4716000"/>
              <a:ext cx="498600" cy="49104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2600" b="1" strike="noStrike" spc="-1">
                  <a:solidFill>
                    <a:srgbClr val="FFFFFF"/>
                  </a:solidFill>
                  <a:latin typeface="Times New Roman" panose="02020603050405020304"/>
                  <a:ea typeface="微软雅黑 Light"/>
                </a:rPr>
                <a:t>3</a:t>
              </a:r>
              <a:endParaRPr lang="en-GB" sz="2600" b="0" strike="noStrike" spc="-1">
                <a:latin typeface="Arial" panose="020B0604020202090204"/>
              </a:endParaRPr>
            </a:p>
          </p:txBody>
        </p:sp>
        <p:sp>
          <p:nvSpPr>
            <p:cNvPr id="324" name="Line 17"/>
            <p:cNvSpPr/>
            <p:nvPr/>
          </p:nvSpPr>
          <p:spPr>
            <a:xfrm>
              <a:off x="1516680" y="5327640"/>
              <a:ext cx="9824760" cy="13680"/>
            </a:xfrm>
            <a:prstGeom prst="line">
              <a:avLst/>
            </a:prstGeom>
          </p:spPr>
          <p:style>
            <a:lnRef idx="1">
              <a:schemeClr val="accent1"/>
            </a:lnRef>
            <a:fillRef idx="0">
              <a:schemeClr val="accent1"/>
            </a:fillRef>
            <a:effectRef idx="0">
              <a:schemeClr val="accent1"/>
            </a:effectRef>
            <a:fontRef idx="minor"/>
          </p:style>
        </p:sp>
      </p:grpSp>
      <p:grpSp>
        <p:nvGrpSpPr>
          <p:cNvPr id="325" name="Group 18"/>
          <p:cNvGrpSpPr/>
          <p:nvPr/>
        </p:nvGrpSpPr>
        <p:grpSpPr>
          <a:xfrm>
            <a:off x="864720" y="2204640"/>
            <a:ext cx="10603080" cy="882360"/>
            <a:chOff x="864720" y="2204640"/>
            <a:chExt cx="10603080" cy="882360"/>
          </a:xfrm>
        </p:grpSpPr>
        <p:sp>
          <p:nvSpPr>
            <p:cNvPr id="326" name="CustomShape 19"/>
            <p:cNvSpPr/>
            <p:nvPr/>
          </p:nvSpPr>
          <p:spPr>
            <a:xfrm>
              <a:off x="1453680" y="2204640"/>
              <a:ext cx="10014120" cy="882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600" b="0" strike="noStrike" spc="-1">
                  <a:solidFill>
                    <a:srgbClr val="000000"/>
                  </a:solidFill>
                  <a:latin typeface="Times New Roman" panose="02020603050405020304"/>
                  <a:ea typeface="微软雅黑 Light"/>
                </a:rPr>
                <a:t>The peak of inferred daily increasing cases is nearly 70K (46k, 107k) on March 20</a:t>
              </a:r>
              <a:r>
                <a:rPr lang="en-US" sz="2600" b="0" strike="noStrike" spc="-1" baseline="30000">
                  <a:solidFill>
                    <a:srgbClr val="000000"/>
                  </a:solidFill>
                  <a:latin typeface="Times New Roman" panose="02020603050405020304"/>
                  <a:ea typeface="微软雅黑 Light"/>
                </a:rPr>
                <a:t>th</a:t>
              </a:r>
              <a:r>
                <a:rPr lang="en-US" sz="2600" b="0" strike="noStrike" spc="-1">
                  <a:solidFill>
                    <a:srgbClr val="000000"/>
                  </a:solidFill>
                  <a:latin typeface="Times New Roman" panose="02020603050405020304"/>
                  <a:ea typeface="微软雅黑 Light"/>
                </a:rPr>
                <a:t> in UK</a:t>
              </a:r>
              <a:endParaRPr lang="en-GB" sz="2600" b="0" strike="noStrike" spc="-1">
                <a:latin typeface="Arial" panose="020B0604020202090204"/>
              </a:endParaRPr>
            </a:p>
          </p:txBody>
        </p:sp>
        <p:sp>
          <p:nvSpPr>
            <p:cNvPr id="327" name="CustomShape 20"/>
            <p:cNvSpPr/>
            <p:nvPr/>
          </p:nvSpPr>
          <p:spPr>
            <a:xfrm>
              <a:off x="864720" y="2404800"/>
              <a:ext cx="498600" cy="49104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2600" b="1" strike="noStrike" spc="-1">
                  <a:solidFill>
                    <a:srgbClr val="FFFFFF"/>
                  </a:solidFill>
                  <a:latin typeface="Times New Roman" panose="02020603050405020304"/>
                  <a:ea typeface="微软雅黑 Light"/>
                </a:rPr>
                <a:t>1</a:t>
              </a:r>
              <a:endParaRPr lang="en-GB" sz="2600" b="0" strike="noStrike" spc="-1">
                <a:latin typeface="Arial" panose="020B0604020202090204"/>
              </a:endParaRPr>
            </a:p>
          </p:txBody>
        </p:sp>
        <p:sp>
          <p:nvSpPr>
            <p:cNvPr id="328" name="Line 21"/>
            <p:cNvSpPr/>
            <p:nvPr/>
          </p:nvSpPr>
          <p:spPr>
            <a:xfrm>
              <a:off x="1516680" y="3016080"/>
              <a:ext cx="9824760" cy="14040"/>
            </a:xfrm>
            <a:prstGeom prst="line">
              <a:avLst/>
            </a:prstGeom>
          </p:spPr>
          <p:style>
            <a:lnRef idx="1">
              <a:schemeClr val="accent1"/>
            </a:lnRef>
            <a:fillRef idx="0">
              <a:schemeClr val="accent1"/>
            </a:fillRef>
            <a:effectRef idx="0">
              <a:schemeClr val="accent1"/>
            </a:effectRef>
            <a:fontRef idx="minor"/>
          </p:style>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Reference list</a:t>
            </a:r>
            <a:endParaRPr lang="en-GB" sz="2600" b="0" strike="noStrike" spc="-1">
              <a:latin typeface="Arial" panose="020B0604020202090204"/>
            </a:endParaRPr>
          </a:p>
        </p:txBody>
      </p:sp>
      <p:sp>
        <p:nvSpPr>
          <p:cNvPr id="330"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331"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332"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333"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334" name="图片 22"/>
          <p:cNvPicPr/>
          <p:nvPr/>
        </p:nvPicPr>
        <p:blipFill>
          <a:blip r:embed="rId1"/>
          <a:srcRect r="1503"/>
          <a:stretch>
            <a:fillRect/>
          </a:stretch>
        </p:blipFill>
        <p:spPr>
          <a:xfrm>
            <a:off x="10515600" y="6390360"/>
            <a:ext cx="1676160" cy="467280"/>
          </a:xfrm>
          <a:prstGeom prst="rect">
            <a:avLst/>
          </a:prstGeom>
          <a:ln>
            <a:noFill/>
          </a:ln>
        </p:spPr>
      </p:pic>
      <p:sp>
        <p:nvSpPr>
          <p:cNvPr id="335" name="CustomShape 6"/>
          <p:cNvSpPr/>
          <p:nvPr/>
        </p:nvSpPr>
        <p:spPr>
          <a:xfrm>
            <a:off x="680760" y="954360"/>
            <a:ext cx="10823760" cy="3930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GB" sz="1800" b="0" strike="noStrike" spc="-1">
                <a:solidFill>
                  <a:srgbClr val="000000"/>
                </a:solidFill>
                <a:latin typeface="Times New Roman" panose="02020603050405020304"/>
              </a:rPr>
              <a:t>Inglesby, Thomas V. "Public Health Measures and the Reproduction Number of SARS-CoV-2." JAMA : The Journal of the American Medical Association 323.21 (2020): 2186-187. Web.</a:t>
            </a:r>
            <a:endParaRPr lang="en-GB" sz="1800" b="0" strike="noStrike" spc="-1">
              <a:latin typeface="Arial" panose="020B0604020202090204"/>
            </a:endParaRPr>
          </a:p>
          <a:p>
            <a:pPr>
              <a:lnSpc>
                <a:spcPct val="100000"/>
              </a:lnSpc>
              <a:tabLst>
                <a:tab pos="0" algn="l"/>
              </a:tabLst>
            </a:pPr>
            <a:endParaRPr lang="en-GB" sz="1800" b="0" strike="noStrike" spc="-1">
              <a:latin typeface="Arial" panose="020B0604020202090204"/>
            </a:endParaRPr>
          </a:p>
          <a:p>
            <a:pPr>
              <a:lnSpc>
                <a:spcPct val="100000"/>
              </a:lnSpc>
              <a:tabLst>
                <a:tab pos="0" algn="l"/>
              </a:tabLst>
            </a:pPr>
            <a:r>
              <a:rPr lang="en-GB" sz="1800" b="0" strike="noStrike" spc="-1">
                <a:solidFill>
                  <a:srgbClr val="000000"/>
                </a:solidFill>
                <a:latin typeface="Times New Roman" panose="02020603050405020304"/>
              </a:rPr>
              <a:t>Seth Flaxman, Swapnil Mishra,Axel Gandy, H Juliette T Unwin, Thomas A Mellan,Helen Coupland, Charles Whittaker,Harrison Zhu,Tresnia Berah,Jeffrey W Eaton,et al. Estimating the effects of non-pharmaceutical interventions on covid- 19 in europe. Nature, 584(7820):257-261,2020.</a:t>
            </a:r>
            <a:endParaRPr lang="en-GB" sz="1800" b="0" strike="noStrike" spc="-1">
              <a:latin typeface="Arial" panose="020B0604020202090204"/>
            </a:endParaRPr>
          </a:p>
          <a:p>
            <a:pPr>
              <a:lnSpc>
                <a:spcPct val="100000"/>
              </a:lnSpc>
              <a:tabLst>
                <a:tab pos="0" algn="l"/>
              </a:tabLst>
            </a:pPr>
            <a:endParaRPr lang="en-GB" sz="1800" b="0" strike="noStrike" spc="-1">
              <a:latin typeface="Arial" panose="020B0604020202090204"/>
            </a:endParaRPr>
          </a:p>
          <a:p>
            <a:pPr>
              <a:lnSpc>
                <a:spcPct val="100000"/>
              </a:lnSpc>
              <a:tabLst>
                <a:tab pos="0" algn="l"/>
              </a:tabLst>
            </a:pPr>
            <a:r>
              <a:rPr lang="en-GB" sz="1800" b="0" strike="noStrike" spc="-1">
                <a:solidFill>
                  <a:srgbClr val="000000"/>
                </a:solidFill>
                <a:latin typeface="Times New Roman" panose="02020603050405020304"/>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sz="1800" b="0" strike="noStrike" spc="-1">
              <a:latin typeface="Arial" panose="020B0604020202090204"/>
            </a:endParaRPr>
          </a:p>
          <a:p>
            <a:pPr>
              <a:lnSpc>
                <a:spcPct val="100000"/>
              </a:lnSpc>
              <a:tabLst>
                <a:tab pos="0" algn="l"/>
              </a:tabLst>
            </a:pPr>
            <a:endParaRPr lang="en-GB" sz="1800" b="0" strike="noStrike" spc="-1">
              <a:latin typeface="Arial" panose="020B0604020202090204"/>
            </a:endParaRPr>
          </a:p>
          <a:p>
            <a:pPr>
              <a:lnSpc>
                <a:spcPct val="100000"/>
              </a:lnSpc>
              <a:tabLst>
                <a:tab pos="0" algn="l"/>
              </a:tabLst>
            </a:pPr>
            <a:endParaRPr lang="en-GB" sz="1800" b="0" strike="noStrike" spc="-1">
              <a:latin typeface="Arial" panose="020B0604020202090204"/>
            </a:endParaRPr>
          </a:p>
          <a:p>
            <a:pPr>
              <a:lnSpc>
                <a:spcPct val="100000"/>
              </a:lnSpc>
              <a:tabLst>
                <a:tab pos="0" algn="l"/>
              </a:tabLst>
            </a:pPr>
            <a:endParaRPr lang="en-GB" sz="1800" b="0" strike="noStrike" spc="-1">
              <a:latin typeface="Arial" panose="020B0604020202090204"/>
            </a:endParaRPr>
          </a:p>
          <a:p>
            <a:pPr>
              <a:lnSpc>
                <a:spcPct val="100000"/>
              </a:lnSpc>
              <a:tabLst>
                <a:tab pos="0" algn="l"/>
              </a:tabLst>
            </a:pPr>
            <a:endParaRPr lang="en-GB" sz="1800" b="0" strike="noStrike" spc="-1">
              <a:latin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Picture 2" descr="See the source image"/>
          <p:cNvPicPr/>
          <p:nvPr/>
        </p:nvPicPr>
        <p:blipFill>
          <a:blip r:embed="rId1"/>
          <a:stretch>
            <a:fillRect/>
          </a:stretch>
        </p:blipFill>
        <p:spPr>
          <a:xfrm>
            <a:off x="0" y="0"/>
            <a:ext cx="12191760" cy="6857640"/>
          </a:xfrm>
          <a:prstGeom prst="rect">
            <a:avLst/>
          </a:prstGeom>
          <a:ln>
            <a:noFill/>
          </a:ln>
        </p:spPr>
      </p:pic>
      <p:sp>
        <p:nvSpPr>
          <p:cNvPr id="337" name="CustomShape 1"/>
          <p:cNvSpPr/>
          <p:nvPr/>
        </p:nvSpPr>
        <p:spPr>
          <a:xfrm>
            <a:off x="7920" y="0"/>
            <a:ext cx="12191760" cy="6857640"/>
          </a:xfrm>
          <a:prstGeom prst="rect">
            <a:avLst/>
          </a:prstGeom>
          <a:gradFill rotWithShape="0">
            <a:gsLst>
              <a:gs pos="0">
                <a:srgbClr val="003F88"/>
              </a:gs>
              <a:gs pos="100000">
                <a:srgbClr val="003F88">
                  <a:alpha val="20000"/>
                </a:srgbClr>
              </a:gs>
            </a:gsLst>
            <a:lin ang="16200000"/>
          </a:gradFill>
          <a:ln>
            <a:noFill/>
          </a:ln>
        </p:spPr>
        <p:style>
          <a:lnRef idx="0">
            <a:srgbClr val="FFFFFF"/>
          </a:lnRef>
          <a:fillRef idx="0">
            <a:srgbClr val="FFFFFF"/>
          </a:fillRef>
          <a:effectRef idx="0">
            <a:srgbClr val="FFFFFF"/>
          </a:effectRef>
          <a:fontRef idx="minor"/>
        </p:style>
      </p:sp>
      <p:sp>
        <p:nvSpPr>
          <p:cNvPr id="338" name="Line 2"/>
          <p:cNvSpPr/>
          <p:nvPr/>
        </p:nvSpPr>
        <p:spPr>
          <a:xfrm>
            <a:off x="2176560" y="2511720"/>
            <a:ext cx="7838640" cy="0"/>
          </a:xfrm>
          <a:prstGeom prst="line">
            <a:avLst/>
          </a:prstGeom>
          <a:ln>
            <a:solidFill>
              <a:schemeClr val="bg1"/>
            </a:solidFill>
          </a:ln>
        </p:spPr>
        <p:style>
          <a:lnRef idx="3">
            <a:schemeClr val="accent4"/>
          </a:lnRef>
          <a:fillRef idx="0">
            <a:schemeClr val="accent4"/>
          </a:fillRef>
          <a:effectRef idx="2">
            <a:schemeClr val="accent4"/>
          </a:effectRef>
          <a:fontRef idx="minor"/>
        </p:style>
      </p:sp>
      <p:sp>
        <p:nvSpPr>
          <p:cNvPr id="339" name="CustomShape 3"/>
          <p:cNvSpPr/>
          <p:nvPr/>
        </p:nvSpPr>
        <p:spPr>
          <a:xfrm>
            <a:off x="1091520" y="1769760"/>
            <a:ext cx="10024920" cy="1325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gn="ctr">
              <a:lnSpc>
                <a:spcPct val="90000"/>
              </a:lnSpc>
            </a:pPr>
            <a:r>
              <a:rPr lang="en-US" sz="4400" b="1" strike="noStrike" spc="-1">
                <a:solidFill>
                  <a:srgbClr val="FFFFFF"/>
                </a:solidFill>
                <a:latin typeface="Segoe UI"/>
                <a:ea typeface="微软雅黑"/>
              </a:rPr>
              <a:t>Thanks for your attention</a:t>
            </a:r>
            <a:endParaRPr lang="en-GB" sz="4400" b="0" strike="noStrike" spc="-1">
              <a:latin typeface="Arial" panose="020B0604020202090204"/>
            </a:endParaRPr>
          </a:p>
        </p:txBody>
      </p:sp>
      <p:sp>
        <p:nvSpPr>
          <p:cNvPr id="340" name="CustomShape 4"/>
          <p:cNvSpPr/>
          <p:nvPr/>
        </p:nvSpPr>
        <p:spPr>
          <a:xfrm>
            <a:off x="3048120" y="3668040"/>
            <a:ext cx="6095520" cy="1040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30000"/>
              </a:lnSpc>
            </a:pPr>
            <a:r>
              <a:rPr lang="en-US" sz="2400" b="1" strike="noStrike" spc="-1">
                <a:solidFill>
                  <a:srgbClr val="FFFFFF"/>
                </a:solidFill>
                <a:latin typeface="Times New Roman" panose="02020603050405020304"/>
                <a:ea typeface="微软雅黑"/>
              </a:rPr>
              <a:t>Presenter: LBDB3</a:t>
            </a:r>
            <a:endParaRPr lang="en-GB" sz="2400" b="0" strike="noStrike" spc="-1">
              <a:latin typeface="Arial" panose="020B0604020202090204"/>
            </a:endParaRPr>
          </a:p>
          <a:p>
            <a:pPr>
              <a:lnSpc>
                <a:spcPct val="130000"/>
              </a:lnSpc>
            </a:pPr>
            <a:r>
              <a:rPr lang="en-US" sz="2400" b="1" strike="noStrike" spc="-1">
                <a:solidFill>
                  <a:srgbClr val="FFFFFF"/>
                </a:solidFill>
                <a:latin typeface="Times New Roman" panose="02020603050405020304"/>
                <a:ea typeface="微软雅黑"/>
              </a:rPr>
              <a:t>Date</a:t>
            </a:r>
            <a:r>
              <a:rPr lang="zh-CN" sz="2400" b="1" strike="noStrike" spc="-1">
                <a:solidFill>
                  <a:srgbClr val="FFFFFF"/>
                </a:solidFill>
                <a:latin typeface="Times New Roman" panose="02020603050405020304"/>
                <a:ea typeface="微软雅黑"/>
              </a:rPr>
              <a:t>：</a:t>
            </a:r>
            <a:r>
              <a:rPr lang="en-US" sz="2400" b="1" strike="noStrike" spc="-1">
                <a:solidFill>
                  <a:srgbClr val="FFFFFF"/>
                </a:solidFill>
                <a:latin typeface="Times New Roman" panose="02020603050405020304"/>
                <a:ea typeface="微软雅黑"/>
              </a:rPr>
              <a:t>24</a:t>
            </a:r>
            <a:r>
              <a:rPr lang="en-US" sz="2400" b="1" strike="noStrike" spc="-1" baseline="30000">
                <a:solidFill>
                  <a:srgbClr val="FFFFFF"/>
                </a:solidFill>
                <a:latin typeface="Times New Roman" panose="02020603050405020304"/>
                <a:ea typeface="微软雅黑"/>
              </a:rPr>
              <a:t>th</a:t>
            </a:r>
            <a:r>
              <a:rPr lang="en-US" sz="2400" b="1" strike="noStrike" spc="-1">
                <a:solidFill>
                  <a:srgbClr val="FFFFFF"/>
                </a:solidFill>
                <a:latin typeface="Times New Roman" panose="02020603050405020304"/>
                <a:ea typeface="微软雅黑"/>
              </a:rPr>
              <a:t> September 2021</a:t>
            </a:r>
            <a:endParaRPr lang="en-GB" sz="2400" b="0" strike="noStrike" spc="-1">
              <a:latin typeface="Arial" panose="020B0604020202090204"/>
            </a:endParaRPr>
          </a:p>
        </p:txBody>
      </p:sp>
      <p:pic>
        <p:nvPicPr>
          <p:cNvPr id="341" name="图片 9"/>
          <p:cNvPicPr/>
          <p:nvPr/>
        </p:nvPicPr>
        <p:blipFill>
          <a:blip r:embed="rId2"/>
          <a:srcRect r="1492"/>
          <a:stretch>
            <a:fillRect/>
          </a:stretch>
        </p:blipFill>
        <p:spPr>
          <a:xfrm>
            <a:off x="9806400" y="6190200"/>
            <a:ext cx="2393280" cy="6674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838080" y="1825560"/>
            <a:ext cx="10515240" cy="4350960"/>
          </a:xfrm>
          <a:prstGeom prst="rect">
            <a:avLst/>
          </a:prstGeom>
          <a:noFill/>
          <a:ln>
            <a:noFill/>
          </a:ln>
        </p:spPr>
        <p:txBody>
          <a:bodyPr>
            <a:noAutofit/>
          </a:bodyPr>
          <a:p>
            <a:endParaRPr lang="en-GB" sz="2800" b="0" strike="noStrike" spc="-1">
              <a:solidFill>
                <a:srgbClr val="000000"/>
              </a:solidFill>
              <a:latin typeface="等线"/>
            </a:endParaRPr>
          </a:p>
        </p:txBody>
      </p:sp>
      <p:grpSp>
        <p:nvGrpSpPr>
          <p:cNvPr id="104" name="Group 2"/>
          <p:cNvGrpSpPr/>
          <p:nvPr/>
        </p:nvGrpSpPr>
        <p:grpSpPr>
          <a:xfrm>
            <a:off x="-1036440" y="-373680"/>
            <a:ext cx="12838680" cy="7108200"/>
            <a:chOff x="-1036440" y="-373680"/>
            <a:chExt cx="12838680" cy="7108200"/>
          </a:xfrm>
        </p:grpSpPr>
        <p:grpSp>
          <p:nvGrpSpPr>
            <p:cNvPr id="105" name="Group 3"/>
            <p:cNvGrpSpPr/>
            <p:nvPr/>
          </p:nvGrpSpPr>
          <p:grpSpPr>
            <a:xfrm>
              <a:off x="4580640" y="373680"/>
              <a:ext cx="7221600" cy="6046560"/>
              <a:chOff x="4580640" y="373680"/>
              <a:chExt cx="7221600" cy="6046560"/>
            </a:xfrm>
          </p:grpSpPr>
          <p:sp>
            <p:nvSpPr>
              <p:cNvPr id="106" name="CustomShape 4"/>
              <p:cNvSpPr/>
              <p:nvPr/>
            </p:nvSpPr>
            <p:spPr>
              <a:xfrm>
                <a:off x="4851360" y="373680"/>
                <a:ext cx="6950880" cy="5816520"/>
              </a:xfrm>
              <a:prstGeom prst="rect">
                <a:avLst/>
              </a:prstGeom>
              <a:noFill/>
              <a:ln w="28440">
                <a:solidFill>
                  <a:srgbClr val="175091"/>
                </a:solidFill>
                <a:miter/>
              </a:ln>
            </p:spPr>
            <p:style>
              <a:lnRef idx="0">
                <a:srgbClr val="FFFFFF"/>
              </a:lnRef>
              <a:fillRef idx="0">
                <a:srgbClr val="FFFFFF"/>
              </a:fillRef>
              <a:effectRef idx="0">
                <a:srgbClr val="FFFFFF"/>
              </a:effectRef>
              <a:fontRef idx="minor"/>
            </p:style>
          </p:sp>
          <p:sp>
            <p:nvSpPr>
              <p:cNvPr id="107" name="CustomShape 5"/>
              <p:cNvSpPr/>
              <p:nvPr/>
            </p:nvSpPr>
            <p:spPr>
              <a:xfrm>
                <a:off x="4580640" y="577800"/>
                <a:ext cx="6974640" cy="5842440"/>
              </a:xfrm>
              <a:prstGeom prst="rect">
                <a:avLst/>
              </a:prstGeom>
              <a:solidFill>
                <a:srgbClr val="FFFFFF"/>
              </a:solidFill>
              <a:ln w="12600">
                <a:noFill/>
              </a:ln>
              <a:effectLst>
                <a:outerShdw blurRad="63500" dist="38160" sx="101000" sy="101000" algn="ctr" rotWithShape="0">
                  <a:srgbClr val="056CC9">
                    <a:alpha val="20000"/>
                  </a:srgbClr>
                </a:outerShdw>
              </a:effectLst>
            </p:spPr>
            <p:style>
              <a:lnRef idx="0">
                <a:srgbClr val="FFFFFF"/>
              </a:lnRef>
              <a:fillRef idx="0">
                <a:srgbClr val="FFFFFF"/>
              </a:fillRef>
              <a:effectRef idx="0">
                <a:srgbClr val="FFFFFF"/>
              </a:effectRef>
              <a:fontRef idx="minor"/>
            </p:style>
          </p:sp>
        </p:grpSp>
        <p:grpSp>
          <p:nvGrpSpPr>
            <p:cNvPr id="108" name="Group 6"/>
            <p:cNvGrpSpPr/>
            <p:nvPr/>
          </p:nvGrpSpPr>
          <p:grpSpPr>
            <a:xfrm>
              <a:off x="-1036440" y="-373680"/>
              <a:ext cx="8326440" cy="7108200"/>
              <a:chOff x="-1036440" y="-373680"/>
              <a:chExt cx="8326440" cy="7108200"/>
            </a:xfrm>
          </p:grpSpPr>
          <p:sp>
            <p:nvSpPr>
              <p:cNvPr id="109" name="CustomShape 7"/>
              <p:cNvSpPr/>
              <p:nvPr/>
            </p:nvSpPr>
            <p:spPr>
              <a:xfrm>
                <a:off x="703800" y="577800"/>
                <a:ext cx="3876480" cy="5841720"/>
              </a:xfrm>
              <a:prstGeom prst="rect">
                <a:avLst/>
              </a:prstGeom>
              <a:gradFill rotWithShape="0">
                <a:gsLst>
                  <a:gs pos="0">
                    <a:srgbClr val="042C5D"/>
                  </a:gs>
                  <a:gs pos="100000">
                    <a:srgbClr val="2E75B6"/>
                  </a:gs>
                </a:gsLst>
                <a:lin ang="18900000"/>
              </a:gradFill>
              <a:ln>
                <a:noFill/>
              </a:ln>
            </p:spPr>
            <p:style>
              <a:lnRef idx="0">
                <a:srgbClr val="FFFFFF"/>
              </a:lnRef>
              <a:fillRef idx="0">
                <a:srgbClr val="FFFFFF"/>
              </a:fillRef>
              <a:effectRef idx="0">
                <a:srgbClr val="FFFFFF"/>
              </a:effectRef>
              <a:fontRef idx="minor"/>
            </p:style>
          </p:sp>
          <p:pic>
            <p:nvPicPr>
              <p:cNvPr id="110" name="图片 43" descr="图片包含 户外艺术系列, 蜂巢&#10;&#10;自动生成的说明"/>
              <p:cNvPicPr/>
              <p:nvPr/>
            </p:nvPicPr>
            <p:blipFill>
              <a:blip r:embed="rId1">
                <a:alphaModFix amt="68000"/>
                <a:biLevel thresh="50000"/>
              </a:blip>
              <a:srcRect l="49477" t="-1079" r="31533" b="27581"/>
              <a:stretch>
                <a:fillRect/>
              </a:stretch>
            </p:blipFill>
            <p:spPr>
              <a:xfrm>
                <a:off x="703800" y="760320"/>
                <a:ext cx="3876480" cy="5652360"/>
              </a:xfrm>
              <a:prstGeom prst="rect">
                <a:avLst/>
              </a:prstGeom>
              <a:ln>
                <a:noFill/>
              </a:ln>
            </p:spPr>
          </p:pic>
          <p:sp>
            <p:nvSpPr>
              <p:cNvPr id="111" name="CustomShape 8"/>
              <p:cNvSpPr/>
              <p:nvPr/>
            </p:nvSpPr>
            <p:spPr>
              <a:xfrm rot="3183600">
                <a:off x="1906920" y="-1111320"/>
                <a:ext cx="2439360" cy="8583480"/>
              </a:xfrm>
              <a:custGeom>
                <a:avLst/>
                <a:gdLst/>
                <a:ahLst/>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600">
                <a:noFill/>
              </a:ln>
            </p:spPr>
            <p:style>
              <a:lnRef idx="0">
                <a:srgbClr val="FFFFFF"/>
              </a:lnRef>
              <a:fillRef idx="0">
                <a:srgbClr val="FFFFFF"/>
              </a:fillRef>
              <a:effectRef idx="0">
                <a:srgbClr val="FFFFFF"/>
              </a:effectRef>
              <a:fontRef idx="minor"/>
            </p:style>
          </p:sp>
        </p:grpSp>
      </p:grpSp>
      <p:grpSp>
        <p:nvGrpSpPr>
          <p:cNvPr id="112" name="Group 9"/>
          <p:cNvGrpSpPr/>
          <p:nvPr/>
        </p:nvGrpSpPr>
        <p:grpSpPr>
          <a:xfrm>
            <a:off x="1229760" y="2633040"/>
            <a:ext cx="2586960" cy="1381320"/>
            <a:chOff x="1229760" y="2633040"/>
            <a:chExt cx="2586960" cy="1381320"/>
          </a:xfrm>
        </p:grpSpPr>
        <p:sp>
          <p:nvSpPr>
            <p:cNvPr id="113" name="CustomShape 10"/>
            <p:cNvSpPr/>
            <p:nvPr/>
          </p:nvSpPr>
          <p:spPr>
            <a:xfrm>
              <a:off x="1229760" y="2783880"/>
              <a:ext cx="2586960" cy="1004760"/>
            </a:xfrm>
            <a:prstGeom prst="rect">
              <a:avLst/>
            </a:prstGeom>
            <a:noFill/>
            <a:ln>
              <a:noFill/>
            </a:ln>
          </p:spPr>
          <p:style>
            <a:lnRef idx="0">
              <a:srgbClr val="FFFFFF"/>
            </a:lnRef>
            <a:fillRef idx="0">
              <a:srgbClr val="FFFFFF"/>
            </a:fillRef>
            <a:effectRef idx="0">
              <a:srgbClr val="FFFFFF"/>
            </a:effectRef>
            <a:fontRef idx="minor"/>
          </p:style>
          <p:txBody>
            <a:bodyPr lIns="0" tIns="45000" rIns="90000" bIns="45000">
              <a:spAutoFit/>
            </a:bodyPr>
            <a:p>
              <a:pPr algn="ctr">
                <a:lnSpc>
                  <a:spcPct val="100000"/>
                </a:lnSpc>
                <a:tabLst>
                  <a:tab pos="0" algn="l"/>
                </a:tabLst>
              </a:pPr>
              <a:r>
                <a:rPr lang="en-US" sz="6000" b="0" strike="noStrike" spc="-1">
                  <a:solidFill>
                    <a:srgbClr val="FFFFFF"/>
                  </a:solidFill>
                  <a:latin typeface="Times New Roman" panose="02020603050405020304"/>
                  <a:ea typeface="微软雅黑 Light"/>
                </a:rPr>
                <a:t>Outline</a:t>
              </a:r>
              <a:endParaRPr lang="en-GB" sz="6000" b="0" strike="noStrike" spc="-1">
                <a:latin typeface="Arial" panose="020B0604020202090204"/>
              </a:endParaRPr>
            </a:p>
          </p:txBody>
        </p:sp>
        <p:sp>
          <p:nvSpPr>
            <p:cNvPr id="114" name="Line 11"/>
            <p:cNvSpPr/>
            <p:nvPr/>
          </p:nvSpPr>
          <p:spPr>
            <a:xfrm>
              <a:off x="1425600" y="2633040"/>
              <a:ext cx="2148840" cy="0"/>
            </a:xfrm>
            <a:prstGeom prst="line">
              <a:avLst/>
            </a:prstGeom>
            <a:ln w="19080">
              <a:solidFill>
                <a:srgbClr val="FFFFFF"/>
              </a:solidFill>
              <a:miter/>
            </a:ln>
          </p:spPr>
          <p:style>
            <a:lnRef idx="0">
              <a:srgbClr val="FFFFFF"/>
            </a:lnRef>
            <a:fillRef idx="0">
              <a:srgbClr val="FFFFFF"/>
            </a:fillRef>
            <a:effectRef idx="0">
              <a:srgbClr val="FFFFFF"/>
            </a:effectRef>
            <a:fontRef idx="minor"/>
          </p:style>
        </p:sp>
        <p:sp>
          <p:nvSpPr>
            <p:cNvPr id="115" name="Line 12"/>
            <p:cNvSpPr/>
            <p:nvPr/>
          </p:nvSpPr>
          <p:spPr>
            <a:xfrm>
              <a:off x="1425600" y="4014360"/>
              <a:ext cx="2148840" cy="0"/>
            </a:xfrm>
            <a:prstGeom prst="line">
              <a:avLst/>
            </a:prstGeom>
            <a:ln w="19080">
              <a:solidFill>
                <a:srgbClr val="FFFFFF"/>
              </a:solidFill>
              <a:miter/>
            </a:ln>
          </p:spPr>
          <p:style>
            <a:lnRef idx="0">
              <a:srgbClr val="FFFFFF"/>
            </a:lnRef>
            <a:fillRef idx="0">
              <a:srgbClr val="FFFFFF"/>
            </a:fillRef>
            <a:effectRef idx="0">
              <a:srgbClr val="FFFFFF"/>
            </a:effectRef>
            <a:fontRef idx="minor"/>
          </p:style>
        </p:sp>
      </p:grpSp>
      <p:grpSp>
        <p:nvGrpSpPr>
          <p:cNvPr id="116" name="Group 13"/>
          <p:cNvGrpSpPr/>
          <p:nvPr/>
        </p:nvGrpSpPr>
        <p:grpSpPr>
          <a:xfrm>
            <a:off x="6024960" y="1172160"/>
            <a:ext cx="4556520" cy="4559400"/>
            <a:chOff x="6024960" y="1172160"/>
            <a:chExt cx="4556520" cy="4559400"/>
          </a:xfrm>
        </p:grpSpPr>
        <p:grpSp>
          <p:nvGrpSpPr>
            <p:cNvPr id="117" name="Group 14"/>
            <p:cNvGrpSpPr/>
            <p:nvPr/>
          </p:nvGrpSpPr>
          <p:grpSpPr>
            <a:xfrm>
              <a:off x="6030360" y="1172160"/>
              <a:ext cx="4458600" cy="639000"/>
              <a:chOff x="6030360" y="1172160"/>
              <a:chExt cx="4458600" cy="639000"/>
            </a:xfrm>
          </p:grpSpPr>
          <p:sp>
            <p:nvSpPr>
              <p:cNvPr id="118" name="CustomShape 15"/>
              <p:cNvSpPr/>
              <p:nvPr/>
            </p:nvSpPr>
            <p:spPr>
              <a:xfrm>
                <a:off x="6030360" y="1172160"/>
                <a:ext cx="1036080" cy="6390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tabLst>
                    <a:tab pos="0" algn="l"/>
                  </a:tabLst>
                </a:pPr>
                <a:r>
                  <a:rPr lang="en-US" sz="3600" b="0" strike="noStrike" spc="-1">
                    <a:solidFill>
                      <a:srgbClr val="2F5597"/>
                    </a:solidFill>
                    <a:latin typeface="Times New Roman" panose="02020603050405020304"/>
                    <a:ea typeface="微软雅黑 Light"/>
                  </a:rPr>
                  <a:t>01</a:t>
                </a:r>
                <a:endParaRPr lang="en-GB" sz="3600" b="0" strike="noStrike" spc="-1">
                  <a:latin typeface="Arial" panose="020B0604020202090204"/>
                </a:endParaRPr>
              </a:p>
            </p:txBody>
          </p:sp>
          <p:sp>
            <p:nvSpPr>
              <p:cNvPr id="119" name="CustomShape 16"/>
              <p:cNvSpPr/>
              <p:nvPr/>
            </p:nvSpPr>
            <p:spPr>
              <a:xfrm>
                <a:off x="6968880" y="1263960"/>
                <a:ext cx="3520080" cy="516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US" sz="2800" b="1" strike="noStrike" spc="-1">
                    <a:latin typeface="Times New Roman" panose="02020603050405020304"/>
                    <a:ea typeface="微软雅黑 Light"/>
                  </a:rPr>
                  <a:t>Introduction</a:t>
                </a:r>
                <a:endParaRPr lang="en-GB" sz="2800" b="0" strike="noStrike" spc="-1">
                  <a:latin typeface="Arial" panose="020B0604020202090204"/>
                </a:endParaRPr>
              </a:p>
            </p:txBody>
          </p:sp>
        </p:grpSp>
        <p:grpSp>
          <p:nvGrpSpPr>
            <p:cNvPr id="120" name="Group 17"/>
            <p:cNvGrpSpPr/>
            <p:nvPr/>
          </p:nvGrpSpPr>
          <p:grpSpPr>
            <a:xfrm>
              <a:off x="6024960" y="2424600"/>
              <a:ext cx="4556520" cy="639000"/>
              <a:chOff x="6024960" y="2424600"/>
              <a:chExt cx="4556520" cy="639000"/>
            </a:xfrm>
          </p:grpSpPr>
          <p:sp>
            <p:nvSpPr>
              <p:cNvPr id="121" name="CustomShape 18"/>
              <p:cNvSpPr/>
              <p:nvPr/>
            </p:nvSpPr>
            <p:spPr>
              <a:xfrm>
                <a:off x="6024960" y="2424600"/>
                <a:ext cx="1036080" cy="6390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pPr>
                <a:r>
                  <a:rPr lang="en-US" sz="3600" b="0" strike="noStrike" spc="-1">
                    <a:solidFill>
                      <a:srgbClr val="2F5597"/>
                    </a:solidFill>
                    <a:latin typeface="Times New Roman" panose="02020603050405020304"/>
                    <a:ea typeface="微软雅黑 Light"/>
                  </a:rPr>
                  <a:t>02</a:t>
                </a:r>
                <a:endParaRPr lang="en-GB" sz="3600" b="0" strike="noStrike" spc="-1">
                  <a:latin typeface="Arial" panose="020B0604020202090204"/>
                </a:endParaRPr>
              </a:p>
            </p:txBody>
          </p:sp>
          <p:sp>
            <p:nvSpPr>
              <p:cNvPr id="122" name="CustomShape 19"/>
              <p:cNvSpPr/>
              <p:nvPr/>
            </p:nvSpPr>
            <p:spPr>
              <a:xfrm>
                <a:off x="7061400" y="2457360"/>
                <a:ext cx="3520080" cy="516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800" b="1" strike="noStrike" spc="-1">
                    <a:solidFill>
                      <a:srgbClr val="000000"/>
                    </a:solidFill>
                    <a:latin typeface="Times New Roman" panose="02020603050405020304"/>
                    <a:ea typeface="微软雅黑 Light"/>
                  </a:rPr>
                  <a:t>Methodology</a:t>
                </a:r>
                <a:endParaRPr lang="en-GB" sz="2800" b="0" strike="noStrike" spc="-1">
                  <a:latin typeface="Arial" panose="020B0604020202090204"/>
                </a:endParaRPr>
              </a:p>
            </p:txBody>
          </p:sp>
        </p:grpSp>
        <p:sp>
          <p:nvSpPr>
            <p:cNvPr id="123" name="CustomShape 20"/>
            <p:cNvSpPr/>
            <p:nvPr/>
          </p:nvSpPr>
          <p:spPr>
            <a:xfrm>
              <a:off x="6024960" y="3691440"/>
              <a:ext cx="1036080" cy="6390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tabLst>
                  <a:tab pos="0" algn="l"/>
                </a:tabLst>
              </a:pPr>
              <a:r>
                <a:rPr lang="en-US" sz="3600" b="0" strike="noStrike" spc="-1">
                  <a:solidFill>
                    <a:srgbClr val="2F5597"/>
                  </a:solidFill>
                  <a:latin typeface="Times New Roman" panose="02020603050405020304"/>
                  <a:ea typeface="微软雅黑 Light"/>
                </a:rPr>
                <a:t>03</a:t>
              </a:r>
              <a:endParaRPr lang="en-GB" sz="3600" b="0" strike="noStrike" spc="-1">
                <a:latin typeface="Arial" panose="020B0604020202090204"/>
              </a:endParaRPr>
            </a:p>
          </p:txBody>
        </p:sp>
        <p:grpSp>
          <p:nvGrpSpPr>
            <p:cNvPr id="124" name="Group 21"/>
            <p:cNvGrpSpPr/>
            <p:nvPr/>
          </p:nvGrpSpPr>
          <p:grpSpPr>
            <a:xfrm>
              <a:off x="6024960" y="5092560"/>
              <a:ext cx="4556520" cy="639000"/>
              <a:chOff x="6024960" y="5092560"/>
              <a:chExt cx="4556520" cy="639000"/>
            </a:xfrm>
          </p:grpSpPr>
          <p:sp>
            <p:nvSpPr>
              <p:cNvPr id="125" name="CustomShape 22"/>
              <p:cNvSpPr/>
              <p:nvPr/>
            </p:nvSpPr>
            <p:spPr>
              <a:xfrm>
                <a:off x="6024960" y="5092560"/>
                <a:ext cx="1036080" cy="6390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tabLst>
                    <a:tab pos="0" algn="l"/>
                  </a:tabLst>
                </a:pPr>
                <a:r>
                  <a:rPr lang="en-US" sz="3600" b="0" strike="noStrike" spc="-1">
                    <a:solidFill>
                      <a:srgbClr val="2F5597"/>
                    </a:solidFill>
                    <a:latin typeface="Times New Roman" panose="02020603050405020304"/>
                    <a:ea typeface="微软雅黑 Light"/>
                  </a:rPr>
                  <a:t>04</a:t>
                </a:r>
                <a:endParaRPr lang="en-GB" sz="3600" b="0" strike="noStrike" spc="-1">
                  <a:latin typeface="Arial" panose="020B0604020202090204"/>
                </a:endParaRPr>
              </a:p>
            </p:txBody>
          </p:sp>
          <p:sp>
            <p:nvSpPr>
              <p:cNvPr id="126" name="CustomShape 23"/>
              <p:cNvSpPr/>
              <p:nvPr/>
            </p:nvSpPr>
            <p:spPr>
              <a:xfrm>
                <a:off x="7061400" y="5182200"/>
                <a:ext cx="3520080" cy="516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US" sz="2800" b="1" strike="noStrike" spc="-1">
                    <a:solidFill>
                      <a:srgbClr val="000000"/>
                    </a:solidFill>
                    <a:latin typeface="Times New Roman" panose="02020603050405020304"/>
                    <a:ea typeface="微软雅黑 Light"/>
                  </a:rPr>
                  <a:t>Conclusion</a:t>
                </a:r>
                <a:endParaRPr lang="en-GB" sz="2800" b="0" strike="noStrike" spc="-1">
                  <a:latin typeface="Arial" panose="020B0604020202090204"/>
                </a:endParaRPr>
              </a:p>
            </p:txBody>
          </p:sp>
        </p:grpSp>
      </p:grpSp>
      <p:pic>
        <p:nvPicPr>
          <p:cNvPr id="127" name="图片占位符 4"/>
          <p:cNvPicPr/>
          <p:nvPr/>
        </p:nvPicPr>
        <p:blipFill>
          <a:blip r:embed="rId2">
            <a:alphaModFix amt="19000"/>
            <a:biLevel thresh="50000"/>
          </a:blip>
          <a:srcRect l="21882" t="17374" r="32730" b="62110"/>
          <a:stretch>
            <a:fillRect/>
          </a:stretch>
        </p:blipFill>
        <p:spPr>
          <a:xfrm rot="11078400" flipH="1">
            <a:off x="445680" y="740520"/>
            <a:ext cx="2327760" cy="1485720"/>
          </a:xfrm>
          <a:prstGeom prst="rect">
            <a:avLst/>
          </a:prstGeom>
          <a:ln>
            <a:noFill/>
          </a:ln>
        </p:spPr>
      </p:pic>
      <p:sp>
        <p:nvSpPr>
          <p:cNvPr id="128" name="CustomShape 24"/>
          <p:cNvSpPr/>
          <p:nvPr/>
        </p:nvSpPr>
        <p:spPr>
          <a:xfrm>
            <a:off x="7061400" y="3753000"/>
            <a:ext cx="3520080" cy="516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US" sz="2800" b="1" strike="noStrike" spc="-1">
                <a:solidFill>
                  <a:srgbClr val="000000"/>
                </a:solidFill>
                <a:latin typeface="Times New Roman" panose="02020603050405020304"/>
                <a:ea typeface="微软雅黑 Light"/>
              </a:rPr>
              <a:t>Result analysis</a:t>
            </a:r>
            <a:endParaRPr lang="en-GB" sz="2800" b="0" strike="noStrike" spc="-1">
              <a:latin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strike="noStrike" spc="-1">
                <a:solidFill>
                  <a:srgbClr val="003778"/>
                </a:solidFill>
                <a:latin typeface="Times New Roman" panose="02020603050405020304"/>
                <a:ea typeface="微软雅黑"/>
              </a:rPr>
              <a:t>Thesis statement</a:t>
            </a:r>
            <a:endParaRPr lang="en-GB" sz="2600" b="0" strike="noStrike" spc="-1">
              <a:latin typeface="Arial" panose="020B0604020202090204"/>
            </a:endParaRPr>
          </a:p>
        </p:txBody>
      </p:sp>
      <p:sp>
        <p:nvSpPr>
          <p:cNvPr id="130"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31"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32"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133"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sp>
        <p:nvSpPr>
          <p:cNvPr id="134" name="CustomShape 6"/>
          <p:cNvSpPr/>
          <p:nvPr/>
        </p:nvSpPr>
        <p:spPr>
          <a:xfrm>
            <a:off x="601920" y="2046600"/>
            <a:ext cx="10991520" cy="2627630"/>
          </a:xfrm>
          <a:prstGeom prst="rect">
            <a:avLst/>
          </a:prstGeom>
          <a:noFill/>
          <a:ln>
            <a:noFill/>
          </a:ln>
        </p:spPr>
        <p:style>
          <a:lnRef idx="0">
            <a:srgbClr val="FFFFFF"/>
          </a:lnRef>
          <a:fillRef idx="0">
            <a:srgbClr val="FFFFFF"/>
          </a:fillRef>
          <a:effectRef idx="0">
            <a:srgbClr val="FFFFFF"/>
          </a:effectRef>
          <a:fontRef idx="minor"/>
        </p:style>
        <p:txBody>
          <a:bodyPr lIns="0" tIns="45000" rIns="90000" bIns="45000">
            <a:spAutoFit/>
          </a:bodyPr>
          <a:p>
            <a:pPr marL="457200" indent="-457200">
              <a:lnSpc>
                <a:spcPct val="100000"/>
              </a:lnSpc>
              <a:spcAft>
                <a:spcPts val="600"/>
              </a:spcAft>
              <a:buFont typeface="Arial" panose="020B0604020202090204" pitchFamily="34" charset="0"/>
              <a:buChar char="•"/>
            </a:pPr>
            <a:r>
              <a:rPr lang="en-US" sz="3200" b="0" strike="noStrike" spc="-1">
                <a:solidFill>
                  <a:srgbClr val="000000"/>
                </a:solidFill>
                <a:latin typeface="Times New Roman" panose="02020603050405020304"/>
                <a:ea typeface="微软雅黑 Light"/>
              </a:rPr>
              <a:t>Daily increasing cases reported by the UK government are always </a:t>
            </a:r>
            <a:r>
              <a:rPr lang="en-US" sz="3200" b="1" strike="noStrike" spc="-1">
                <a:solidFill>
                  <a:srgbClr val="175091"/>
                </a:solidFill>
                <a:latin typeface="Times New Roman" panose="02020603050405020304"/>
                <a:ea typeface="微软雅黑 Light"/>
              </a:rPr>
              <a:t>underestimated</a:t>
            </a:r>
            <a:r>
              <a:rPr lang="en-US" sz="3200" b="1" strike="noStrike" spc="-1">
                <a:solidFill>
                  <a:schemeClr val="tx1"/>
                </a:solidFill>
                <a:latin typeface="Times New Roman" panose="02020603050405020304"/>
                <a:ea typeface="微软雅黑 Light"/>
              </a:rPr>
              <a:t>.</a:t>
            </a:r>
            <a:endParaRPr lang="en-US" sz="3200" b="1" strike="noStrike" spc="-1">
              <a:solidFill>
                <a:srgbClr val="175091"/>
              </a:solidFill>
              <a:latin typeface="Times New Roman" panose="02020603050405020304"/>
              <a:ea typeface="微软雅黑 Light"/>
            </a:endParaRPr>
          </a:p>
          <a:p>
            <a:pPr marL="457200" indent="-457200">
              <a:lnSpc>
                <a:spcPct val="100000"/>
              </a:lnSpc>
              <a:spcAft>
                <a:spcPts val="600"/>
              </a:spcAft>
              <a:buFont typeface="Arial" panose="020B0604020202090204" pitchFamily="34" charset="0"/>
              <a:buChar char="•"/>
            </a:pPr>
            <a:r>
              <a:rPr lang="en-US" sz="3200" b="0" strike="noStrike" spc="-1">
                <a:solidFill>
                  <a:srgbClr val="000000"/>
                </a:solidFill>
                <a:latin typeface="Times New Roman" panose="02020603050405020304"/>
                <a:ea typeface="微软雅黑 Light"/>
              </a:rPr>
              <a:t>The</a:t>
            </a:r>
            <a:r>
              <a:rPr lang="en-US" sz="3200" b="1" strike="noStrike" spc="-1">
                <a:solidFill>
                  <a:srgbClr val="000000"/>
                </a:solidFill>
                <a:latin typeface="Times New Roman" panose="02020603050405020304"/>
                <a:ea typeface="微软雅黑 Light"/>
              </a:rPr>
              <a:t> </a:t>
            </a:r>
            <a:r>
              <a:rPr lang="en-US" sz="3200" b="1" strike="noStrike" spc="-1">
                <a:solidFill>
                  <a:srgbClr val="175091"/>
                </a:solidFill>
                <a:latin typeface="Times New Roman" panose="02020603050405020304"/>
                <a:ea typeface="微软雅黑 Light"/>
              </a:rPr>
              <a:t>effectiveness of testing is constantly improving</a:t>
            </a:r>
            <a:r>
              <a:rPr lang="en-US" sz="3200" b="0" strike="noStrike" spc="-1">
                <a:solidFill>
                  <a:srgbClr val="000000"/>
                </a:solidFill>
                <a:latin typeface="Times New Roman" panose="02020603050405020304"/>
                <a:ea typeface="微软雅黑 Light"/>
              </a:rPr>
              <a:t> with fluctuatations</a:t>
            </a:r>
            <a:r>
              <a:rPr lang="en-US" sz="3200" b="1" strike="noStrike" spc="-1">
                <a:solidFill>
                  <a:srgbClr val="000000"/>
                </a:solidFill>
                <a:latin typeface="Times New Roman" panose="02020603050405020304"/>
                <a:ea typeface="微软雅黑 Light"/>
              </a:rPr>
              <a:t> </a:t>
            </a:r>
            <a:r>
              <a:rPr lang="en-US" sz="3200" b="0" strike="noStrike" spc="-1">
                <a:solidFill>
                  <a:srgbClr val="000000"/>
                </a:solidFill>
                <a:latin typeface="Times New Roman" panose="02020603050405020304"/>
                <a:ea typeface="微软雅黑 Light"/>
              </a:rPr>
              <a:t>and reached 23.77% (8.81%, 66.64%) before the 1</a:t>
            </a:r>
            <a:r>
              <a:rPr lang="en-US" sz="3200" b="0" strike="noStrike" spc="-1" baseline="30000">
                <a:solidFill>
                  <a:srgbClr val="000000"/>
                </a:solidFill>
                <a:latin typeface="Times New Roman" panose="02020603050405020304"/>
                <a:ea typeface="微软雅黑 Light"/>
              </a:rPr>
              <a:t>st</a:t>
            </a:r>
            <a:r>
              <a:rPr lang="en-US" sz="3200" b="0" strike="noStrike" spc="-1">
                <a:solidFill>
                  <a:srgbClr val="000000"/>
                </a:solidFill>
                <a:latin typeface="Times New Roman" panose="02020603050405020304"/>
                <a:ea typeface="微软雅黑 Light"/>
              </a:rPr>
              <a:t> October 2020.</a:t>
            </a:r>
            <a:endParaRPr lang="en-GB" sz="3200" b="0" strike="noStrike" spc="-1">
              <a:latin typeface="Arial" panose="020B0604020202090204"/>
            </a:endParaRPr>
          </a:p>
        </p:txBody>
      </p:sp>
      <p:pic>
        <p:nvPicPr>
          <p:cNvPr id="135" name="图片 22"/>
          <p:cNvPicPr/>
          <p:nvPr/>
        </p:nvPicPr>
        <p:blipFill>
          <a:blip r:embed="rId1"/>
          <a:srcRect r="1503"/>
          <a:stretch>
            <a:fillRect/>
          </a:stretch>
        </p:blipFill>
        <p:spPr>
          <a:xfrm>
            <a:off x="10515600" y="6390360"/>
            <a:ext cx="1676160" cy="4672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2" descr="See the source image"/>
          <p:cNvPicPr/>
          <p:nvPr/>
        </p:nvPicPr>
        <p:blipFill>
          <a:blip r:embed="rId1"/>
          <a:stretch>
            <a:fillRect/>
          </a:stretch>
        </p:blipFill>
        <p:spPr>
          <a:xfrm>
            <a:off x="0" y="0"/>
            <a:ext cx="12191760" cy="6857640"/>
          </a:xfrm>
          <a:prstGeom prst="rect">
            <a:avLst/>
          </a:prstGeom>
          <a:ln>
            <a:noFill/>
          </a:ln>
        </p:spPr>
      </p:pic>
      <p:sp>
        <p:nvSpPr>
          <p:cNvPr id="137" name="CustomShape 1"/>
          <p:cNvSpPr/>
          <p:nvPr/>
        </p:nvSpPr>
        <p:spPr>
          <a:xfrm>
            <a:off x="7920" y="0"/>
            <a:ext cx="12191760" cy="6857640"/>
          </a:xfrm>
          <a:prstGeom prst="rect">
            <a:avLst/>
          </a:prstGeom>
          <a:gradFill rotWithShape="0">
            <a:gsLst>
              <a:gs pos="0">
                <a:srgbClr val="003F88"/>
              </a:gs>
              <a:gs pos="100000">
                <a:srgbClr val="003F88">
                  <a:alpha val="20000"/>
                </a:srgbClr>
              </a:gs>
            </a:gsLst>
            <a:lin ang="16200000"/>
          </a:gradFill>
          <a:ln>
            <a:noFill/>
          </a:ln>
        </p:spPr>
        <p:style>
          <a:lnRef idx="0">
            <a:srgbClr val="FFFFFF"/>
          </a:lnRef>
          <a:fillRef idx="0">
            <a:srgbClr val="FFFFFF"/>
          </a:fillRef>
          <a:effectRef idx="0">
            <a:srgbClr val="FFFFFF"/>
          </a:effectRef>
          <a:fontRef idx="minor"/>
        </p:style>
      </p:sp>
      <p:sp>
        <p:nvSpPr>
          <p:cNvPr id="138" name="Line 2"/>
          <p:cNvSpPr/>
          <p:nvPr/>
        </p:nvSpPr>
        <p:spPr>
          <a:xfrm>
            <a:off x="2176560" y="2511720"/>
            <a:ext cx="7838640" cy="0"/>
          </a:xfrm>
          <a:prstGeom prst="line">
            <a:avLst/>
          </a:prstGeom>
          <a:ln>
            <a:solidFill>
              <a:schemeClr val="bg1"/>
            </a:solidFill>
          </a:ln>
        </p:spPr>
        <p:style>
          <a:lnRef idx="3">
            <a:schemeClr val="accent4"/>
          </a:lnRef>
          <a:fillRef idx="0">
            <a:schemeClr val="accent4"/>
          </a:fillRef>
          <a:effectRef idx="2">
            <a:schemeClr val="accent4"/>
          </a:effectRef>
          <a:fontRef idx="minor"/>
        </p:style>
      </p:sp>
      <p:sp>
        <p:nvSpPr>
          <p:cNvPr id="139" name="CustomShape 3"/>
          <p:cNvSpPr/>
          <p:nvPr/>
        </p:nvSpPr>
        <p:spPr>
          <a:xfrm>
            <a:off x="1091520" y="1769760"/>
            <a:ext cx="10024920" cy="1325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gn="ctr">
              <a:lnSpc>
                <a:spcPct val="90000"/>
              </a:lnSpc>
            </a:pPr>
            <a:r>
              <a:rPr lang="en-US" sz="4400" b="1" strike="noStrike" spc="-1">
                <a:solidFill>
                  <a:srgbClr val="FFFFFF"/>
                </a:solidFill>
                <a:latin typeface="Segoe UI"/>
                <a:ea typeface="微软雅黑"/>
              </a:rPr>
              <a:t>Introduction</a:t>
            </a:r>
            <a:endParaRPr lang="en-GB" sz="4400" b="0" strike="noStrike" spc="-1">
              <a:latin typeface="Arial" panose="020B0604020202090204"/>
            </a:endParaRPr>
          </a:p>
        </p:txBody>
      </p:sp>
      <p:pic>
        <p:nvPicPr>
          <p:cNvPr id="140" name="图片 9"/>
          <p:cNvPicPr/>
          <p:nvPr/>
        </p:nvPicPr>
        <p:blipFill>
          <a:blip r:embed="rId2"/>
          <a:srcRect r="1492"/>
          <a:stretch>
            <a:fillRect/>
          </a:stretch>
        </p:blipFill>
        <p:spPr>
          <a:xfrm>
            <a:off x="9806400" y="6190200"/>
            <a:ext cx="2393280" cy="6674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Basic Reproduction Number (R</a:t>
            </a:r>
            <a:r>
              <a:rPr lang="en-US" sz="2600" b="1" i="1" strike="noStrike" spc="-1" baseline="-25000">
                <a:solidFill>
                  <a:srgbClr val="003778"/>
                </a:solidFill>
                <a:latin typeface="Times New Roman" panose="02020603050405020304"/>
                <a:ea typeface="微软雅黑"/>
              </a:rPr>
              <a:t>t </a:t>
            </a:r>
            <a:r>
              <a:rPr lang="en-US" sz="2600" b="1" i="1" strike="noStrike" spc="-1">
                <a:solidFill>
                  <a:srgbClr val="003778"/>
                </a:solidFill>
                <a:latin typeface="Times New Roman" panose="02020603050405020304"/>
                <a:ea typeface="微软雅黑"/>
              </a:rPr>
              <a:t>)</a:t>
            </a:r>
            <a:endParaRPr lang="en-GB" sz="2600" b="0" strike="noStrike" spc="-1">
              <a:latin typeface="Arial" panose="020B0604020202090204"/>
            </a:endParaRPr>
          </a:p>
        </p:txBody>
      </p:sp>
      <p:sp>
        <p:nvSpPr>
          <p:cNvPr id="142"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43"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44"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145"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146" name="图片 22"/>
          <p:cNvPicPr/>
          <p:nvPr/>
        </p:nvPicPr>
        <p:blipFill>
          <a:blip r:embed="rId1"/>
          <a:srcRect r="1503"/>
          <a:stretch>
            <a:fillRect/>
          </a:stretch>
        </p:blipFill>
        <p:spPr>
          <a:xfrm>
            <a:off x="10515600" y="6390360"/>
            <a:ext cx="1676160" cy="467280"/>
          </a:xfrm>
          <a:prstGeom prst="rect">
            <a:avLst/>
          </a:prstGeom>
          <a:ln>
            <a:noFill/>
          </a:ln>
        </p:spPr>
      </p:pic>
      <p:sp>
        <p:nvSpPr>
          <p:cNvPr id="147" name="CustomShape 6"/>
          <p:cNvSpPr/>
          <p:nvPr/>
        </p:nvSpPr>
        <p:spPr>
          <a:xfrm>
            <a:off x="5074285" y="1229360"/>
            <a:ext cx="6673850" cy="1381125"/>
          </a:xfrm>
          <a:prstGeom prst="rect">
            <a:avLst/>
          </a:prstGeom>
          <a:noFill/>
          <a:ln>
            <a:noFill/>
          </a:ln>
        </p:spPr>
        <p:style>
          <a:lnRef idx="0">
            <a:srgbClr val="FFFFFF"/>
          </a:lnRef>
          <a:fillRef idx="0">
            <a:srgbClr val="FFFFFF"/>
          </a:fillRef>
          <a:effectRef idx="0">
            <a:srgbClr val="FFFFFF"/>
          </a:effectRef>
          <a:fontRef idx="minor"/>
        </p:style>
        <p:txBody>
          <a:bodyPr wrap="square" lIns="0" tIns="45000" rIns="90000" bIns="45000">
            <a:spAutoFit/>
          </a:bodyPr>
          <a:p>
            <a:pPr>
              <a:lnSpc>
                <a:spcPct val="100000"/>
              </a:lnSpc>
            </a:pPr>
            <a:r>
              <a:rPr lang="en-US" sz="2800" b="0" strike="noStrike" spc="-1">
                <a:solidFill>
                  <a:srgbClr val="000000"/>
                </a:solidFill>
                <a:latin typeface="Times New Roman" panose="02020603050405020304"/>
                <a:ea typeface="微软雅黑 Light"/>
              </a:rPr>
              <a:t>R</a:t>
            </a:r>
            <a:r>
              <a:rPr lang="en-US" sz="2800" b="0" strike="noStrike" spc="-1" baseline="-25000">
                <a:solidFill>
                  <a:srgbClr val="000000"/>
                </a:solidFill>
                <a:latin typeface="Times New Roman" panose="02020603050405020304"/>
                <a:ea typeface="微软雅黑 Light"/>
              </a:rPr>
              <a:t>t</a:t>
            </a:r>
            <a:r>
              <a:rPr lang="en-US" sz="2800" b="0" strike="noStrike" spc="-1">
                <a:solidFill>
                  <a:srgbClr val="000000"/>
                </a:solidFill>
                <a:latin typeface="Times New Roman" panose="02020603050405020304"/>
                <a:ea typeface="微软雅黑 Light"/>
              </a:rPr>
              <a:t>: </a:t>
            </a:r>
            <a:r>
              <a:rPr lang="en-US" sz="2800" b="1" strike="noStrike" spc="-1">
                <a:solidFill>
                  <a:srgbClr val="175091"/>
                </a:solidFill>
                <a:latin typeface="Times New Roman" panose="02020603050405020304"/>
                <a:ea typeface="微软雅黑 Light"/>
              </a:rPr>
              <a:t>the average number of infections produced by each infected case.</a:t>
            </a:r>
            <a:r>
              <a:rPr lang="en-US" sz="2800" b="0" strike="noStrike" spc="-1">
                <a:solidFill>
                  <a:srgbClr val="000000"/>
                </a:solidFill>
                <a:latin typeface="Times New Roman" panose="02020603050405020304"/>
                <a:ea typeface="微软雅黑 Light"/>
              </a:rPr>
              <a:t>  (Flaxmanet al., 2020)</a:t>
            </a:r>
            <a:endParaRPr lang="en-GB" sz="2800" b="0" strike="noStrike" spc="-1">
              <a:latin typeface="Arial" panose="020B0604020202090204"/>
            </a:endParaRPr>
          </a:p>
        </p:txBody>
      </p:sp>
      <p:pic>
        <p:nvPicPr>
          <p:cNvPr id="148" name="图片 5" descr="m_jit200015f1"/>
          <p:cNvPicPr/>
          <p:nvPr/>
        </p:nvPicPr>
        <p:blipFill>
          <a:blip r:embed="rId2"/>
          <a:srcRect l="47364" t="8037" r="948"/>
          <a:stretch>
            <a:fillRect/>
          </a:stretch>
        </p:blipFill>
        <p:spPr>
          <a:xfrm>
            <a:off x="680720" y="932815"/>
            <a:ext cx="4174490" cy="5453380"/>
          </a:xfrm>
          <a:prstGeom prst="rect">
            <a:avLst/>
          </a:prstGeom>
          <a:ln>
            <a:noFill/>
          </a:ln>
        </p:spPr>
      </p:pic>
      <p:sp>
        <p:nvSpPr>
          <p:cNvPr id="149" name="CustomShape 7"/>
          <p:cNvSpPr/>
          <p:nvPr/>
        </p:nvSpPr>
        <p:spPr>
          <a:xfrm>
            <a:off x="786765" y="6426200"/>
            <a:ext cx="6797040" cy="39624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nSpc>
                <a:spcPct val="100000"/>
              </a:lnSpc>
            </a:pPr>
            <a:r>
              <a:rPr lang="en-US" sz="2000" b="1" strike="noStrike" spc="-1">
                <a:solidFill>
                  <a:schemeClr val="bg1"/>
                </a:solidFill>
                <a:latin typeface="Times New Roman Bold" panose="02020603050405020304" charset="0"/>
                <a:ea typeface="微软雅黑 Light"/>
                <a:cs typeface="Times New Roman Bold" panose="02020603050405020304" charset="0"/>
              </a:rPr>
              <a:t>Figure2: The diagrammatic sketch of the R</a:t>
            </a:r>
            <a:r>
              <a:rPr lang="en-US" sz="2000" b="1" strike="noStrike" spc="-1" baseline="-25000">
                <a:solidFill>
                  <a:schemeClr val="bg1"/>
                </a:solidFill>
                <a:latin typeface="Times New Roman Bold" panose="02020603050405020304" charset="0"/>
                <a:ea typeface="微软雅黑 Light"/>
                <a:cs typeface="Times New Roman Bold" panose="02020603050405020304" charset="0"/>
              </a:rPr>
              <a:t>t</a:t>
            </a:r>
            <a:r>
              <a:rPr lang="en-US" sz="2000" b="1" strike="noStrike" spc="-1">
                <a:solidFill>
                  <a:schemeClr val="bg1"/>
                </a:solidFill>
                <a:latin typeface="Times New Roman Bold" panose="02020603050405020304" charset="0"/>
                <a:ea typeface="微软雅黑 Light"/>
                <a:cs typeface="Times New Roman Bold" panose="02020603050405020304" charset="0"/>
              </a:rPr>
              <a:t> (Thomas, 2020)</a:t>
            </a:r>
            <a:endParaRPr lang="en-US" sz="2000" b="1" strike="noStrike" spc="-1">
              <a:solidFill>
                <a:schemeClr val="bg1"/>
              </a:solidFill>
              <a:latin typeface="Times New Roman Bold" panose="02020603050405020304" charset="0"/>
              <a:ea typeface="微软雅黑 Light"/>
              <a:cs typeface="Times New Roman Bold" panose="02020603050405020304" charset="0"/>
            </a:endParaRPr>
          </a:p>
        </p:txBody>
      </p:sp>
      <p:sp>
        <p:nvSpPr>
          <p:cNvPr id="2" name="圆角矩形 1"/>
          <p:cNvSpPr/>
          <p:nvPr/>
        </p:nvSpPr>
        <p:spPr>
          <a:xfrm>
            <a:off x="5205730" y="3681095"/>
            <a:ext cx="744220" cy="7054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b="1">
                <a:latin typeface="Times New Roman Bold" panose="02020603050405020304" charset="0"/>
                <a:cs typeface="Times New Roman Bold" panose="02020603050405020304" charset="0"/>
              </a:rPr>
              <a:t>R</a:t>
            </a:r>
            <a:r>
              <a:rPr lang="en-US" altLang="zh-CN" sz="3200" b="1" baseline="-25000">
                <a:latin typeface="Times New Roman Bold" panose="02020603050405020304" charset="0"/>
                <a:cs typeface="Times New Roman Bold" panose="02020603050405020304" charset="0"/>
              </a:rPr>
              <a:t>t</a:t>
            </a:r>
            <a:endParaRPr lang="en-US" altLang="zh-CN" sz="3200" b="1" baseline="-25000">
              <a:latin typeface="Times New Roman Bold" panose="02020603050405020304" charset="0"/>
              <a:cs typeface="Times New Roman Bold" panose="02020603050405020304" charset="0"/>
            </a:endParaRPr>
          </a:p>
        </p:txBody>
      </p:sp>
      <p:sp>
        <p:nvSpPr>
          <p:cNvPr id="4" name="文本框 3"/>
          <p:cNvSpPr txBox="1"/>
          <p:nvPr/>
        </p:nvSpPr>
        <p:spPr>
          <a:xfrm>
            <a:off x="7472680" y="3159125"/>
            <a:ext cx="3768725" cy="521970"/>
          </a:xfrm>
          <a:prstGeom prst="rect">
            <a:avLst/>
          </a:prstGeom>
          <a:noFill/>
        </p:spPr>
        <p:txBody>
          <a:bodyPr wrap="none" rtlCol="0">
            <a:spAutoFit/>
          </a:bodyPr>
          <a:p>
            <a:pPr algn="l"/>
            <a:r>
              <a:rPr lang="en-US" sz="2800" b="1" spc="-1">
                <a:solidFill>
                  <a:schemeClr val="tx1"/>
                </a:solidFill>
                <a:latin typeface="Times New Roman" panose="02020603050405020304"/>
                <a:ea typeface="微软雅黑 Light"/>
                <a:sym typeface="+mn-ea"/>
              </a:rPr>
              <a:t>The direction of change</a:t>
            </a:r>
            <a:endParaRPr lang="en-US" altLang="en-US" sz="2800" b="1" spc="-1">
              <a:solidFill>
                <a:schemeClr val="tx1"/>
              </a:solidFill>
              <a:latin typeface="Times New Roman" panose="02020603050405020304"/>
              <a:ea typeface="微软雅黑 Light"/>
              <a:sym typeface="+mn-ea"/>
            </a:endParaRPr>
          </a:p>
        </p:txBody>
      </p:sp>
      <p:sp>
        <p:nvSpPr>
          <p:cNvPr id="5" name="文本框 4"/>
          <p:cNvSpPr txBox="1"/>
          <p:nvPr/>
        </p:nvSpPr>
        <p:spPr>
          <a:xfrm>
            <a:off x="7583805" y="4386580"/>
            <a:ext cx="3255010" cy="521970"/>
          </a:xfrm>
          <a:prstGeom prst="rect">
            <a:avLst/>
          </a:prstGeom>
          <a:noFill/>
        </p:spPr>
        <p:txBody>
          <a:bodyPr wrap="none" rtlCol="0">
            <a:spAutoFit/>
          </a:bodyPr>
          <a:p>
            <a:pPr algn="l"/>
            <a:r>
              <a:rPr lang="en-US" sz="2800" b="1" spc="-1">
                <a:solidFill>
                  <a:schemeClr val="tx1"/>
                </a:solidFill>
                <a:latin typeface="Times New Roman" panose="02020603050405020304"/>
                <a:ea typeface="微软雅黑 Light"/>
                <a:sym typeface="+mn-ea"/>
              </a:rPr>
              <a:t>The speed of change</a:t>
            </a:r>
            <a:endParaRPr lang="en-US" altLang="en-US" sz="2800" b="1" spc="-1">
              <a:solidFill>
                <a:schemeClr val="tx1"/>
              </a:solidFill>
              <a:latin typeface="Times New Roman" panose="02020603050405020304"/>
              <a:ea typeface="微软雅黑 Light"/>
              <a:sym typeface="+mn-ea"/>
            </a:endParaRPr>
          </a:p>
        </p:txBody>
      </p:sp>
      <p:cxnSp>
        <p:nvCxnSpPr>
          <p:cNvPr id="6" name="直接箭头连接符 5"/>
          <p:cNvCxnSpPr>
            <a:stCxn id="2" idx="3"/>
            <a:endCxn id="4" idx="1"/>
          </p:cNvCxnSpPr>
          <p:nvPr/>
        </p:nvCxnSpPr>
        <p:spPr>
          <a:xfrm flipV="1">
            <a:off x="5949950" y="3420110"/>
            <a:ext cx="1522730" cy="6140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2" idx="3"/>
            <a:endCxn id="5" idx="1"/>
          </p:cNvCxnSpPr>
          <p:nvPr/>
        </p:nvCxnSpPr>
        <p:spPr>
          <a:xfrm>
            <a:off x="5949950" y="4034155"/>
            <a:ext cx="1633855" cy="61341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 name="流程图: 汇总连接 8"/>
          <p:cNvSpPr/>
          <p:nvPr/>
        </p:nvSpPr>
        <p:spPr>
          <a:xfrm>
            <a:off x="6612255" y="4131945"/>
            <a:ext cx="502920" cy="475615"/>
          </a:xfrm>
          <a:prstGeom prst="flowChartSummingJunction">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Non-Pharmaceutical Intervention (NPI)</a:t>
            </a:r>
            <a:endParaRPr lang="en-GB" sz="2600" b="0" strike="noStrike" spc="-1">
              <a:latin typeface="Arial" panose="020B0604020202090204"/>
            </a:endParaRPr>
          </a:p>
        </p:txBody>
      </p:sp>
      <p:sp>
        <p:nvSpPr>
          <p:cNvPr id="151"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52"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53"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154"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155" name="图片 22"/>
          <p:cNvPicPr/>
          <p:nvPr/>
        </p:nvPicPr>
        <p:blipFill>
          <a:blip r:embed="rId1"/>
          <a:srcRect r="1503"/>
          <a:stretch>
            <a:fillRect/>
          </a:stretch>
        </p:blipFill>
        <p:spPr>
          <a:xfrm>
            <a:off x="10515600" y="6390360"/>
            <a:ext cx="1676160" cy="467280"/>
          </a:xfrm>
          <a:prstGeom prst="rect">
            <a:avLst/>
          </a:prstGeom>
          <a:ln>
            <a:noFill/>
          </a:ln>
        </p:spPr>
      </p:pic>
      <p:sp>
        <p:nvSpPr>
          <p:cNvPr id="156" name="CustomShape 6"/>
          <p:cNvSpPr/>
          <p:nvPr/>
        </p:nvSpPr>
        <p:spPr>
          <a:xfrm>
            <a:off x="5112400" y="1354320"/>
            <a:ext cx="6529680" cy="3120390"/>
          </a:xfrm>
          <a:prstGeom prst="rect">
            <a:avLst/>
          </a:prstGeom>
          <a:noFill/>
          <a:ln>
            <a:noFill/>
          </a:ln>
        </p:spPr>
        <p:style>
          <a:lnRef idx="0">
            <a:srgbClr val="FFFFFF"/>
          </a:lnRef>
          <a:fillRef idx="0">
            <a:srgbClr val="FFFFFF"/>
          </a:fillRef>
          <a:effectRef idx="0">
            <a:srgbClr val="FFFFFF"/>
          </a:effectRef>
          <a:fontRef idx="minor"/>
        </p:style>
        <p:txBody>
          <a:bodyPr lIns="0" tIns="45000" rIns="90000" bIns="45000">
            <a:spAutoFit/>
          </a:bodyPr>
          <a:p>
            <a:pPr marL="457200" indent="-457200">
              <a:lnSpc>
                <a:spcPct val="100000"/>
              </a:lnSpc>
              <a:spcAft>
                <a:spcPts val="600"/>
              </a:spcAft>
              <a:buFont typeface="Wingdings" panose="05000000000000000000" charset="0"/>
              <a:buChar char=""/>
            </a:pPr>
            <a:r>
              <a:rPr lang="en-US" sz="3200" strike="noStrike" spc="-1">
                <a:solidFill>
                  <a:schemeClr val="tx1"/>
                </a:solidFill>
                <a:latin typeface="Times New Roman" panose="02020603050405020304" charset="0"/>
                <a:ea typeface="微软雅黑"/>
                <a:cs typeface="Times New Roman" panose="02020603050405020304" charset="0"/>
              </a:rPr>
              <a:t>NPI</a:t>
            </a:r>
            <a:r>
              <a:rPr lang="en-US" sz="3200" strike="noStrike" spc="-1">
                <a:solidFill>
                  <a:schemeClr val="tx1"/>
                </a:solidFill>
                <a:latin typeface="Times New Roman" panose="02020603050405020304" charset="0"/>
                <a:ea typeface="微软雅黑 Light"/>
                <a:cs typeface="Times New Roman" panose="02020603050405020304" charset="0"/>
              </a:rPr>
              <a:t> was the </a:t>
            </a:r>
            <a:r>
              <a:rPr lang="en-US" sz="3200" b="1" strike="noStrike" spc="-1">
                <a:solidFill>
                  <a:srgbClr val="002060"/>
                </a:solidFill>
                <a:latin typeface="Times New Roman Bold" panose="02020603050405020304" charset="0"/>
                <a:ea typeface="微软雅黑 Light"/>
                <a:cs typeface="Times New Roman Bold" panose="02020603050405020304" charset="0"/>
              </a:rPr>
              <a:t>only effective method</a:t>
            </a:r>
            <a:r>
              <a:rPr lang="en-US" sz="3200" strike="noStrike" spc="-1">
                <a:solidFill>
                  <a:schemeClr val="tx1"/>
                </a:solidFill>
                <a:latin typeface="Times New Roman" panose="02020603050405020304" charset="0"/>
                <a:ea typeface="微软雅黑 Light"/>
                <a:cs typeface="Times New Roman" panose="02020603050405020304" charset="0"/>
              </a:rPr>
              <a:t> to contain the Covid-19 </a:t>
            </a:r>
            <a:r>
              <a:rPr lang="en-US" sz="3200" b="0" strike="noStrike" spc="-1">
                <a:solidFill>
                  <a:schemeClr val="tx1"/>
                </a:solidFill>
                <a:latin typeface="Times New Roman" panose="02020603050405020304"/>
                <a:ea typeface="微软雅黑 Light"/>
              </a:rPr>
              <a:t>at the early stage of Covid-19. </a:t>
            </a:r>
            <a:endParaRPr lang="en-US" sz="3200" b="0" strike="noStrike" spc="-1">
              <a:solidFill>
                <a:schemeClr val="tx1"/>
              </a:solidFill>
              <a:latin typeface="Times New Roman" panose="02020603050405020304"/>
              <a:ea typeface="微软雅黑 Light"/>
            </a:endParaRPr>
          </a:p>
          <a:p>
            <a:pPr marL="914400" lvl="1" indent="-457200">
              <a:lnSpc>
                <a:spcPct val="100000"/>
              </a:lnSpc>
              <a:spcAft>
                <a:spcPts val="600"/>
              </a:spcAft>
              <a:buFont typeface="Arial" panose="020B0604020202090204" pitchFamily="34" charset="0"/>
              <a:buChar char="•"/>
            </a:pPr>
            <a:r>
              <a:rPr lang="en-US" sz="3200" b="0" strike="noStrike" spc="-1">
                <a:solidFill>
                  <a:schemeClr val="tx1"/>
                </a:solidFill>
                <a:latin typeface="Times New Roman" panose="02020603050405020304"/>
                <a:ea typeface="微软雅黑 Light"/>
              </a:rPr>
              <a:t>Even if vaccine has been injected, NPI would still be the main method. </a:t>
            </a:r>
            <a:endParaRPr lang="en-GB" sz="3200" b="0" strike="noStrike" spc="-1">
              <a:latin typeface="Arial" panose="020B0604020202090204"/>
            </a:endParaRPr>
          </a:p>
        </p:txBody>
      </p:sp>
      <p:pic>
        <p:nvPicPr>
          <p:cNvPr id="157" name="图片 3" descr="uk-covid-vaccine-1"/>
          <p:cNvPicPr/>
          <p:nvPr/>
        </p:nvPicPr>
        <p:blipFill>
          <a:blip r:embed="rId2"/>
          <a:srcRect l="52517" t="9398" b="7832"/>
          <a:stretch>
            <a:fillRect/>
          </a:stretch>
        </p:blipFill>
        <p:spPr>
          <a:xfrm>
            <a:off x="991080" y="1095840"/>
            <a:ext cx="3762000" cy="4919760"/>
          </a:xfrm>
          <a:prstGeom prst="rect">
            <a:avLst/>
          </a:prstGeom>
          <a:ln>
            <a:noFill/>
          </a:ln>
        </p:spPr>
      </p:pic>
      <p:sp>
        <p:nvSpPr>
          <p:cNvPr id="2" name="文本框 1"/>
          <p:cNvSpPr txBox="1"/>
          <p:nvPr/>
        </p:nvSpPr>
        <p:spPr>
          <a:xfrm>
            <a:off x="5112385" y="4474845"/>
            <a:ext cx="6529705" cy="1076325"/>
          </a:xfrm>
          <a:prstGeom prst="rect">
            <a:avLst/>
          </a:prstGeom>
          <a:noFill/>
        </p:spPr>
        <p:txBody>
          <a:bodyPr wrap="square" rtlCol="0" anchor="t">
            <a:spAutoFit/>
          </a:bodyPr>
          <a:p>
            <a:pPr marL="457200" lvl="0" indent="-457200">
              <a:lnSpc>
                <a:spcPct val="100000"/>
              </a:lnSpc>
              <a:spcAft>
                <a:spcPts val="600"/>
              </a:spcAft>
              <a:buFont typeface="Wingdings" panose="05000000000000000000" charset="0"/>
              <a:buChar char=""/>
            </a:pPr>
            <a:r>
              <a:rPr lang="en-US" sz="3200" spc="-1">
                <a:latin typeface="Times New Roman" panose="02020603050405020304"/>
                <a:ea typeface="微软雅黑 Light"/>
                <a:sym typeface="+mn-ea"/>
              </a:rPr>
              <a:t>Many peo</a:t>
            </a:r>
            <a:r>
              <a:rPr lang="en-US" sz="3200" spc="-1">
                <a:solidFill>
                  <a:srgbClr val="000000"/>
                </a:solidFill>
                <a:latin typeface="Times New Roman" panose="02020603050405020304"/>
                <a:ea typeface="微软雅黑 Light"/>
                <a:sym typeface="+mn-ea"/>
              </a:rPr>
              <a:t>ple </a:t>
            </a:r>
            <a:r>
              <a:rPr lang="en-US" sz="3200" b="1" spc="-1">
                <a:solidFill>
                  <a:srgbClr val="002060"/>
                </a:solidFill>
                <a:latin typeface="Times New Roman" panose="02020603050405020304"/>
                <a:ea typeface="微软雅黑 Light"/>
                <a:sym typeface="+mn-ea"/>
              </a:rPr>
              <a:t>protest for the NPI</a:t>
            </a:r>
            <a:r>
              <a:rPr lang="en-US" sz="3200" spc="-1">
                <a:solidFill>
                  <a:srgbClr val="000000"/>
                </a:solidFill>
                <a:latin typeface="Times New Roman" panose="02020603050405020304"/>
                <a:ea typeface="微软雅黑 Light"/>
                <a:sym typeface="+mn-ea"/>
              </a:rPr>
              <a:t> policies because of the freedom.</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Thesis time span</a:t>
            </a:r>
            <a:endParaRPr lang="en-GB" sz="2600" b="0" strike="noStrike" spc="-1">
              <a:latin typeface="Arial" panose="020B0604020202090204"/>
            </a:endParaRPr>
          </a:p>
        </p:txBody>
      </p:sp>
      <p:sp>
        <p:nvSpPr>
          <p:cNvPr id="159"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60"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61" name="Line 4"/>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sp>
        <p:nvSpPr>
          <p:cNvPr id="162" name="CustomShape 5"/>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163" name="图片 22"/>
          <p:cNvPicPr/>
          <p:nvPr/>
        </p:nvPicPr>
        <p:blipFill>
          <a:blip r:embed="rId1"/>
          <a:srcRect r="1503"/>
          <a:stretch>
            <a:fillRect/>
          </a:stretch>
        </p:blipFill>
        <p:spPr>
          <a:xfrm>
            <a:off x="10515600" y="6390360"/>
            <a:ext cx="1676160" cy="467280"/>
          </a:xfrm>
          <a:prstGeom prst="rect">
            <a:avLst/>
          </a:prstGeom>
          <a:ln>
            <a:noFill/>
          </a:ln>
        </p:spPr>
      </p:pic>
      <p:sp>
        <p:nvSpPr>
          <p:cNvPr id="166" name="CustomShape 8"/>
          <p:cNvSpPr/>
          <p:nvPr/>
        </p:nvSpPr>
        <p:spPr>
          <a:xfrm>
            <a:off x="1036320" y="1614170"/>
            <a:ext cx="1181735" cy="827405"/>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gn="ctr">
              <a:lnSpc>
                <a:spcPct val="100000"/>
              </a:lnSpc>
            </a:pPr>
            <a:r>
              <a:rPr lang="en-US" sz="2400" b="1" strike="noStrike" spc="-1">
                <a:solidFill>
                  <a:srgbClr val="042C5D"/>
                </a:solidFill>
                <a:latin typeface="Times New Roman" panose="02020603050405020304"/>
                <a:ea typeface="微软雅黑 Light"/>
              </a:rPr>
              <a:t>31</a:t>
            </a:r>
            <a:r>
              <a:rPr lang="en-US" sz="2400" b="1" strike="noStrike" spc="-1" baseline="30000">
                <a:solidFill>
                  <a:srgbClr val="042C5D"/>
                </a:solidFill>
                <a:latin typeface="Times New Roman" panose="02020603050405020304"/>
                <a:ea typeface="微软雅黑 Light"/>
              </a:rPr>
              <a:t>st</a:t>
            </a:r>
            <a:r>
              <a:rPr lang="en-US" sz="2400" b="1" strike="noStrike" spc="-1">
                <a:solidFill>
                  <a:srgbClr val="042C5D"/>
                </a:solidFill>
                <a:latin typeface="Times New Roman" panose="02020603050405020304"/>
                <a:ea typeface="微软雅黑 Light"/>
              </a:rPr>
              <a:t> Jan.</a:t>
            </a:r>
            <a:endParaRPr lang="en-US" sz="2400" b="1" strike="noStrike" spc="-1">
              <a:solidFill>
                <a:srgbClr val="042C5D"/>
              </a:solidFill>
              <a:latin typeface="Times New Roman" panose="02020603050405020304"/>
              <a:ea typeface="微软雅黑 Light"/>
            </a:endParaRPr>
          </a:p>
          <a:p>
            <a:pPr algn="ctr">
              <a:lnSpc>
                <a:spcPct val="100000"/>
              </a:lnSpc>
            </a:pPr>
            <a:r>
              <a:rPr lang="en-US" sz="2400" b="1" strike="noStrike" spc="-1">
                <a:solidFill>
                  <a:srgbClr val="042C5D"/>
                </a:solidFill>
                <a:latin typeface="Times New Roman" panose="02020603050405020304"/>
                <a:ea typeface="微软雅黑 Light"/>
              </a:rPr>
              <a:t> 2020</a:t>
            </a:r>
            <a:endParaRPr lang="en-GB" sz="2400" b="0" strike="noStrike" spc="-1">
              <a:latin typeface="Arial" panose="020B0604020202090204"/>
            </a:endParaRPr>
          </a:p>
        </p:txBody>
      </p:sp>
      <p:sp>
        <p:nvSpPr>
          <p:cNvPr id="168" name="CustomShape 10"/>
          <p:cNvSpPr/>
          <p:nvPr/>
        </p:nvSpPr>
        <p:spPr>
          <a:xfrm>
            <a:off x="2497455" y="1568450"/>
            <a:ext cx="4234815" cy="88900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nSpc>
                <a:spcPct val="100000"/>
              </a:lnSpc>
            </a:pPr>
            <a:r>
              <a:rPr lang="en-US" sz="2600" b="0" strike="noStrike" spc="-1">
                <a:solidFill>
                  <a:srgbClr val="000000"/>
                </a:solidFill>
                <a:latin typeface="Times New Roman" panose="02020603050405020304"/>
                <a:ea typeface="微软雅黑 Light"/>
              </a:rPr>
              <a:t>The first two COVID-19 cases in the UK were confirmed</a:t>
            </a:r>
            <a:endParaRPr lang="en-GB" sz="2600" b="0" strike="noStrike" spc="-1">
              <a:latin typeface="Arial" panose="020B0604020202090204"/>
            </a:endParaRPr>
          </a:p>
        </p:txBody>
      </p:sp>
      <p:sp>
        <p:nvSpPr>
          <p:cNvPr id="175" name="CustomShape 17"/>
          <p:cNvSpPr/>
          <p:nvPr/>
        </p:nvSpPr>
        <p:spPr>
          <a:xfrm>
            <a:off x="3931160" y="3171245"/>
            <a:ext cx="2398680" cy="34128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4000" b="1" i="1" strike="noStrike" spc="-1">
                <a:solidFill>
                  <a:srgbClr val="003778"/>
                </a:solidFill>
                <a:latin typeface="Times New Roman" panose="02020603050405020304"/>
                <a:ea typeface="微软雅黑"/>
              </a:rPr>
              <a:t>Time span</a:t>
            </a:r>
            <a:endParaRPr lang="en-GB" sz="4000" b="0" strike="noStrike" spc="-1">
              <a:latin typeface="Arial" panose="020B0604020202090204"/>
            </a:endParaRPr>
          </a:p>
        </p:txBody>
      </p:sp>
      <p:sp>
        <p:nvSpPr>
          <p:cNvPr id="4" name="文本框 3"/>
          <p:cNvSpPr txBox="1"/>
          <p:nvPr/>
        </p:nvSpPr>
        <p:spPr>
          <a:xfrm>
            <a:off x="7929245" y="1565910"/>
            <a:ext cx="2781300" cy="891540"/>
          </a:xfrm>
          <a:prstGeom prst="rect">
            <a:avLst/>
          </a:prstGeom>
          <a:noFill/>
        </p:spPr>
        <p:txBody>
          <a:bodyPr wrap="square" rtlCol="0" anchor="t">
            <a:spAutoFit/>
          </a:bodyPr>
          <a:p>
            <a:pPr>
              <a:lnSpc>
                <a:spcPct val="100000"/>
              </a:lnSpc>
            </a:pPr>
            <a:r>
              <a:rPr lang="en-US" sz="2600" spc="-1">
                <a:solidFill>
                  <a:srgbClr val="000000"/>
                </a:solidFill>
                <a:latin typeface="Times New Roman" panose="02020603050405020304"/>
                <a:ea typeface="微软雅黑 Light"/>
                <a:sym typeface="+mn-ea"/>
              </a:rPr>
              <a:t>The start of the epdemic in the UK</a:t>
            </a:r>
            <a:endParaRPr lang="zh-CN" altLang="en-US" sz="2600"/>
          </a:p>
        </p:txBody>
      </p:sp>
      <p:cxnSp>
        <p:nvCxnSpPr>
          <p:cNvPr id="7" name="直接箭头连接符 6"/>
          <p:cNvCxnSpPr>
            <a:stCxn id="168" idx="3"/>
          </p:cNvCxnSpPr>
          <p:nvPr/>
        </p:nvCxnSpPr>
        <p:spPr>
          <a:xfrm>
            <a:off x="6732270" y="2012950"/>
            <a:ext cx="1059180" cy="0"/>
          </a:xfrm>
          <a:prstGeom prst="straightConnector1">
            <a:avLst/>
          </a:prstGeom>
          <a:ln w="25400">
            <a:solidFill>
              <a:schemeClr val="accent1">
                <a:shade val="95000"/>
                <a:satMod val="105000"/>
                <a:alpha val="97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CustomShape 8"/>
          <p:cNvSpPr/>
          <p:nvPr/>
        </p:nvSpPr>
        <p:spPr>
          <a:xfrm>
            <a:off x="1036320" y="4272280"/>
            <a:ext cx="1181735" cy="827405"/>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gn="ctr">
              <a:lnSpc>
                <a:spcPct val="100000"/>
              </a:lnSpc>
            </a:pPr>
            <a:r>
              <a:rPr lang="en-US" sz="2400" b="1" strike="noStrike" spc="-1">
                <a:solidFill>
                  <a:srgbClr val="042C5D"/>
                </a:solidFill>
                <a:latin typeface="Times New Roman" panose="02020603050405020304"/>
                <a:ea typeface="微软雅黑 Light"/>
              </a:rPr>
              <a:t>1</a:t>
            </a:r>
            <a:r>
              <a:rPr lang="en-US" sz="2400" b="1" strike="noStrike" spc="-1" baseline="30000">
                <a:solidFill>
                  <a:srgbClr val="042C5D"/>
                </a:solidFill>
                <a:latin typeface="Times New Roman" panose="02020603050405020304"/>
                <a:ea typeface="微软雅黑 Light"/>
              </a:rPr>
              <a:t>st</a:t>
            </a:r>
            <a:r>
              <a:rPr lang="en-US" sz="2400" b="1" strike="noStrike" spc="-1">
                <a:solidFill>
                  <a:srgbClr val="042C5D"/>
                </a:solidFill>
                <a:latin typeface="Times New Roman" panose="02020603050405020304"/>
                <a:ea typeface="微软雅黑 Light"/>
              </a:rPr>
              <a:t> Oct.</a:t>
            </a:r>
            <a:endParaRPr lang="en-US" sz="2400" b="1" strike="noStrike" spc="-1">
              <a:solidFill>
                <a:srgbClr val="042C5D"/>
              </a:solidFill>
              <a:latin typeface="Times New Roman" panose="02020603050405020304"/>
              <a:ea typeface="微软雅黑 Light"/>
            </a:endParaRPr>
          </a:p>
          <a:p>
            <a:pPr algn="ctr">
              <a:lnSpc>
                <a:spcPct val="100000"/>
              </a:lnSpc>
            </a:pPr>
            <a:r>
              <a:rPr lang="en-US" sz="2400" b="1" strike="noStrike" spc="-1">
                <a:solidFill>
                  <a:srgbClr val="042C5D"/>
                </a:solidFill>
                <a:latin typeface="Times New Roman" panose="02020603050405020304"/>
                <a:ea typeface="微软雅黑 Light"/>
              </a:rPr>
              <a:t> 2020</a:t>
            </a:r>
            <a:endParaRPr lang="en-GB" sz="2400" b="0" strike="noStrike" spc="-1">
              <a:latin typeface="Arial" panose="020B0604020202090204"/>
            </a:endParaRPr>
          </a:p>
        </p:txBody>
      </p:sp>
      <p:sp>
        <p:nvSpPr>
          <p:cNvPr id="9" name="CustomShape 10"/>
          <p:cNvSpPr/>
          <p:nvPr/>
        </p:nvSpPr>
        <p:spPr>
          <a:xfrm>
            <a:off x="2497455" y="4226560"/>
            <a:ext cx="4234815" cy="88900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nSpc>
                <a:spcPct val="100000"/>
              </a:lnSpc>
            </a:pPr>
            <a:r>
              <a:rPr lang="en-US" sz="2600" b="0" strike="noStrike" spc="-1">
                <a:solidFill>
                  <a:srgbClr val="000000"/>
                </a:solidFill>
                <a:latin typeface="Times New Roman" panose="02020603050405020304"/>
                <a:ea typeface="微软雅黑 Light"/>
              </a:rPr>
              <a:t>The first mutation (Alpha) was found in the UK</a:t>
            </a:r>
            <a:endParaRPr lang="en-US" sz="2600" b="0" strike="noStrike" spc="-1">
              <a:solidFill>
                <a:srgbClr val="000000"/>
              </a:solidFill>
              <a:latin typeface="Times New Roman" panose="02020603050405020304"/>
              <a:ea typeface="微软雅黑 Light"/>
            </a:endParaRPr>
          </a:p>
        </p:txBody>
      </p:sp>
      <p:sp>
        <p:nvSpPr>
          <p:cNvPr id="10" name="文本框 9"/>
          <p:cNvSpPr txBox="1"/>
          <p:nvPr/>
        </p:nvSpPr>
        <p:spPr>
          <a:xfrm>
            <a:off x="7929245" y="4224020"/>
            <a:ext cx="3695700" cy="891540"/>
          </a:xfrm>
          <a:prstGeom prst="rect">
            <a:avLst/>
          </a:prstGeom>
          <a:noFill/>
        </p:spPr>
        <p:txBody>
          <a:bodyPr wrap="square" rtlCol="0" anchor="t">
            <a:spAutoFit/>
          </a:bodyPr>
          <a:p>
            <a:pPr>
              <a:lnSpc>
                <a:spcPct val="100000"/>
              </a:lnSpc>
            </a:pPr>
            <a:r>
              <a:rPr lang="en-US" sz="2600" spc="-1">
                <a:solidFill>
                  <a:srgbClr val="000000"/>
                </a:solidFill>
                <a:latin typeface="Times New Roman" panose="02020603050405020304"/>
                <a:ea typeface="微软雅黑 Light"/>
                <a:sym typeface="+mn-ea"/>
              </a:rPr>
              <a:t>The variant of the nature of SARS-CoV-2</a:t>
            </a:r>
            <a:endParaRPr lang="en-US" sz="2600" spc="-1">
              <a:solidFill>
                <a:srgbClr val="000000"/>
              </a:solidFill>
              <a:latin typeface="Times New Roman" panose="02020603050405020304"/>
              <a:ea typeface="微软雅黑 Light"/>
              <a:sym typeface="+mn-ea"/>
            </a:endParaRPr>
          </a:p>
        </p:txBody>
      </p:sp>
      <p:cxnSp>
        <p:nvCxnSpPr>
          <p:cNvPr id="11" name="直接箭头连接符 10"/>
          <p:cNvCxnSpPr>
            <a:stCxn id="9" idx="3"/>
          </p:cNvCxnSpPr>
          <p:nvPr/>
        </p:nvCxnSpPr>
        <p:spPr>
          <a:xfrm>
            <a:off x="6732270" y="4671060"/>
            <a:ext cx="1059180" cy="0"/>
          </a:xfrm>
          <a:prstGeom prst="straightConnector1">
            <a:avLst/>
          </a:prstGeom>
          <a:ln w="25400">
            <a:solidFill>
              <a:schemeClr val="accent1">
                <a:shade val="95000"/>
                <a:satMod val="105000"/>
                <a:alpha val="97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612515" y="2662555"/>
            <a:ext cx="0" cy="135890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片 3" descr="chart_13"/>
          <p:cNvPicPr/>
          <p:nvPr/>
        </p:nvPicPr>
        <p:blipFill>
          <a:blip r:embed="rId1"/>
          <a:stretch>
            <a:fillRect/>
          </a:stretch>
        </p:blipFill>
        <p:spPr>
          <a:xfrm>
            <a:off x="867960" y="880920"/>
            <a:ext cx="5820840" cy="5530320"/>
          </a:xfrm>
          <a:prstGeom prst="rect">
            <a:avLst/>
          </a:prstGeom>
          <a:ln>
            <a:noFill/>
          </a:ln>
        </p:spPr>
      </p:pic>
      <p:sp>
        <p:nvSpPr>
          <p:cNvPr id="177" name="CustomShape 1"/>
          <p:cNvSpPr/>
          <p:nvPr/>
        </p:nvSpPr>
        <p:spPr>
          <a:xfrm>
            <a:off x="786600" y="465120"/>
            <a:ext cx="7314840" cy="3416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tabLst>
                <a:tab pos="0" algn="l"/>
              </a:tabLst>
            </a:pPr>
            <a:r>
              <a:rPr lang="en-US" sz="2600" b="1" i="1" strike="noStrike" spc="-1">
                <a:solidFill>
                  <a:srgbClr val="003778"/>
                </a:solidFill>
                <a:latin typeface="Times New Roman" panose="02020603050405020304"/>
                <a:ea typeface="微软雅黑"/>
              </a:rPr>
              <a:t>Data description</a:t>
            </a:r>
            <a:endParaRPr lang="en-GB" sz="2600" b="0" strike="noStrike" spc="-1">
              <a:latin typeface="Arial" panose="020B0604020202090204"/>
            </a:endParaRPr>
          </a:p>
        </p:txBody>
      </p:sp>
      <p:sp>
        <p:nvSpPr>
          <p:cNvPr id="178" name="CustomShape 2"/>
          <p:cNvSpPr/>
          <p:nvPr/>
        </p:nvSpPr>
        <p:spPr>
          <a:xfrm>
            <a:off x="234000" y="405360"/>
            <a:ext cx="23976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79" name="CustomShape 3"/>
          <p:cNvSpPr/>
          <p:nvPr/>
        </p:nvSpPr>
        <p:spPr>
          <a:xfrm>
            <a:off x="496440" y="405360"/>
            <a:ext cx="105120" cy="475200"/>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p:style>
      </p:sp>
      <p:sp>
        <p:nvSpPr>
          <p:cNvPr id="180" name="CustomShape 4"/>
          <p:cNvSpPr/>
          <p:nvPr/>
        </p:nvSpPr>
        <p:spPr>
          <a:xfrm>
            <a:off x="0" y="6387120"/>
            <a:ext cx="12191760" cy="470520"/>
          </a:xfrm>
          <a:prstGeom prst="rect">
            <a:avLst/>
          </a:prstGeom>
          <a:gradFill rotWithShape="0">
            <a:gsLst>
              <a:gs pos="0">
                <a:srgbClr val="4974A6"/>
              </a:gs>
              <a:gs pos="100000">
                <a:srgbClr val="175091"/>
              </a:gs>
            </a:gsLst>
            <a:lin ang="0"/>
          </a:gradFill>
          <a:ln>
            <a:noFill/>
          </a:ln>
        </p:spPr>
        <p:style>
          <a:lnRef idx="2">
            <a:schemeClr val="accent1">
              <a:shade val="50000"/>
            </a:schemeClr>
          </a:lnRef>
          <a:fillRef idx="1">
            <a:schemeClr val="accent1"/>
          </a:fillRef>
          <a:effectRef idx="0">
            <a:schemeClr val="accent1"/>
          </a:effectRef>
          <a:fontRef idx="minor"/>
        </p:style>
      </p:sp>
      <p:pic>
        <p:nvPicPr>
          <p:cNvPr id="181" name="图片 22"/>
          <p:cNvPicPr/>
          <p:nvPr/>
        </p:nvPicPr>
        <p:blipFill>
          <a:blip r:embed="rId2"/>
          <a:srcRect r="1503"/>
          <a:stretch>
            <a:fillRect/>
          </a:stretch>
        </p:blipFill>
        <p:spPr>
          <a:xfrm>
            <a:off x="10515600" y="6390360"/>
            <a:ext cx="1676160" cy="467280"/>
          </a:xfrm>
          <a:prstGeom prst="rect">
            <a:avLst/>
          </a:prstGeom>
          <a:ln>
            <a:noFill/>
          </a:ln>
        </p:spPr>
      </p:pic>
      <p:sp>
        <p:nvSpPr>
          <p:cNvPr id="182" name="CustomShape 5"/>
          <p:cNvSpPr/>
          <p:nvPr/>
        </p:nvSpPr>
        <p:spPr>
          <a:xfrm>
            <a:off x="1640160" y="6395040"/>
            <a:ext cx="6105960" cy="395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2000" b="1" strike="noStrike" spc="-1">
                <a:solidFill>
                  <a:srgbClr val="FFFFFF"/>
                </a:solidFill>
                <a:latin typeface="Times New Roman" panose="02020603050405020304"/>
                <a:ea typeface="微软雅黑 Light"/>
              </a:rPr>
              <a:t>Figure 4:All data used from 31st Jan to 1st Oct 2020</a:t>
            </a:r>
            <a:endParaRPr lang="en-GB" sz="2000" b="0" strike="noStrike" spc="-1">
              <a:latin typeface="Arial" panose="020B0604020202090204"/>
            </a:endParaRPr>
          </a:p>
        </p:txBody>
      </p:sp>
      <p:sp>
        <p:nvSpPr>
          <p:cNvPr id="184" name="Line 7"/>
          <p:cNvSpPr/>
          <p:nvPr/>
        </p:nvSpPr>
        <p:spPr>
          <a:xfrm>
            <a:off x="680760" y="880920"/>
            <a:ext cx="11139480" cy="0"/>
          </a:xfrm>
          <a:prstGeom prst="line">
            <a:avLst/>
          </a:prstGeom>
        </p:spPr>
        <p:style>
          <a:lnRef idx="1">
            <a:schemeClr val="accent1"/>
          </a:lnRef>
          <a:fillRef idx="0">
            <a:schemeClr val="accent1"/>
          </a:fillRef>
          <a:effectRef idx="0">
            <a:schemeClr val="accent1"/>
          </a:effectRef>
          <a:fontRef idx="minor"/>
        </p:style>
      </p:sp>
      <p:pic>
        <p:nvPicPr>
          <p:cNvPr id="185" name="图片 11" descr="chart_13"/>
          <p:cNvPicPr/>
          <p:nvPr/>
        </p:nvPicPr>
        <p:blipFill>
          <a:blip r:embed="rId1"/>
          <a:srcRect l="73415" t="18421" r="4267" b="67987"/>
          <a:stretch>
            <a:fillRect/>
          </a:stretch>
        </p:blipFill>
        <p:spPr>
          <a:xfrm>
            <a:off x="5142240" y="3635280"/>
            <a:ext cx="1298880" cy="751320"/>
          </a:xfrm>
          <a:prstGeom prst="rect">
            <a:avLst/>
          </a:prstGeom>
          <a:ln>
            <a:noFill/>
          </a:ln>
        </p:spPr>
      </p:pic>
      <p:sp>
        <p:nvSpPr>
          <p:cNvPr id="186" name="CustomShape 8"/>
          <p:cNvSpPr/>
          <p:nvPr/>
        </p:nvSpPr>
        <p:spPr>
          <a:xfrm>
            <a:off x="5142240" y="1859400"/>
            <a:ext cx="1298880" cy="741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2" name="文本框 1"/>
          <p:cNvSpPr txBox="1"/>
          <p:nvPr/>
        </p:nvSpPr>
        <p:spPr>
          <a:xfrm>
            <a:off x="7479665" y="893445"/>
            <a:ext cx="4034790" cy="583565"/>
          </a:xfrm>
          <a:prstGeom prst="rect">
            <a:avLst/>
          </a:prstGeom>
          <a:noFill/>
        </p:spPr>
        <p:txBody>
          <a:bodyPr wrap="square" rtlCol="0">
            <a:spAutoFit/>
          </a:bodyPr>
          <a:p>
            <a:r>
              <a:rPr lang="en-US" altLang="zh-CN" sz="3200" b="1">
                <a:latin typeface="Times New Roman Bold" panose="02020603050405020304" charset="0"/>
                <a:cs typeface="Times New Roman Bold" panose="02020603050405020304" charset="0"/>
              </a:rPr>
              <a:t>All data for this thesis</a:t>
            </a:r>
            <a:endParaRPr lang="en-US" altLang="zh-CN" sz="3200" b="1">
              <a:latin typeface="Times New Roman Bold" panose="02020603050405020304" charset="0"/>
              <a:cs typeface="Times New Roman Bold" panose="02020603050405020304" charset="0"/>
            </a:endParaRPr>
          </a:p>
        </p:txBody>
      </p:sp>
      <p:sp>
        <p:nvSpPr>
          <p:cNvPr id="3" name="文本框 2"/>
          <p:cNvSpPr txBox="1"/>
          <p:nvPr/>
        </p:nvSpPr>
        <p:spPr>
          <a:xfrm>
            <a:off x="7816850" y="1603375"/>
            <a:ext cx="3363595" cy="521970"/>
          </a:xfrm>
          <a:prstGeom prst="rect">
            <a:avLst/>
          </a:prstGeom>
          <a:noFill/>
        </p:spPr>
        <p:txBody>
          <a:bodyPr wrap="none" rtlCol="0" anchor="t">
            <a:spAutoFit/>
          </a:bodyPr>
          <a:p>
            <a:pPr algn="l"/>
            <a:r>
              <a:rPr lang="en-US" sz="2800" b="1" spc="-1">
                <a:solidFill>
                  <a:srgbClr val="175091"/>
                </a:solidFill>
                <a:latin typeface="Times New Roman" panose="02020603050405020304"/>
                <a:ea typeface="微软雅黑 Light"/>
                <a:sym typeface="+mn-ea"/>
              </a:rPr>
              <a:t>Solid: </a:t>
            </a:r>
            <a:r>
              <a:rPr lang="en-US" sz="2800" spc="-1">
                <a:solidFill>
                  <a:schemeClr val="tx1"/>
                </a:solidFill>
                <a:latin typeface="Times New Roman" panose="02020603050405020304"/>
                <a:ea typeface="微软雅黑 Light"/>
                <a:sym typeface="+mn-ea"/>
              </a:rPr>
              <a:t>Observed cases</a:t>
            </a:r>
            <a:endParaRPr lang="en-US" sz="2800" spc="-1">
              <a:solidFill>
                <a:schemeClr val="tx1"/>
              </a:solidFill>
              <a:latin typeface="Times New Roman" panose="02020603050405020304"/>
              <a:ea typeface="微软雅黑 Light"/>
              <a:sym typeface="+mn-ea"/>
            </a:endParaRPr>
          </a:p>
        </p:txBody>
      </p:sp>
      <p:grpSp>
        <p:nvGrpSpPr>
          <p:cNvPr id="7" name="组合 6"/>
          <p:cNvGrpSpPr/>
          <p:nvPr/>
        </p:nvGrpSpPr>
        <p:grpSpPr>
          <a:xfrm>
            <a:off x="7816850" y="2252345"/>
            <a:ext cx="3362960" cy="952500"/>
            <a:chOff x="12307" y="3547"/>
            <a:chExt cx="5296" cy="1500"/>
          </a:xfrm>
        </p:grpSpPr>
        <p:sp>
          <p:nvSpPr>
            <p:cNvPr id="4" name="圆角矩形 3"/>
            <p:cNvSpPr/>
            <p:nvPr/>
          </p:nvSpPr>
          <p:spPr>
            <a:xfrm>
              <a:off x="12307" y="3547"/>
              <a:ext cx="5297" cy="1501"/>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2307" y="3547"/>
              <a:ext cx="5297" cy="1501"/>
            </a:xfrm>
            <a:prstGeom prst="rect">
              <a:avLst/>
            </a:prstGeom>
            <a:noFill/>
          </p:spPr>
          <p:txBody>
            <a:bodyPr wrap="square" rtlCol="0" anchor="t">
              <a:spAutoFit/>
            </a:bodyPr>
            <a:p>
              <a:r>
                <a:rPr lang="en-US" sz="2800" spc="-1">
                  <a:solidFill>
                    <a:srgbClr val="000000"/>
                  </a:solidFill>
                  <a:latin typeface="Times New Roman" panose="02020603050405020304"/>
                  <a:ea typeface="微软雅黑 Light"/>
                  <a:sym typeface="+mn-ea"/>
                </a:rPr>
                <a:t>in the ventilation beds, </a:t>
              </a:r>
              <a:endParaRPr lang="en-US" sz="2800" spc="-1">
                <a:solidFill>
                  <a:srgbClr val="000000"/>
                </a:solidFill>
                <a:latin typeface="Times New Roman" panose="02020603050405020304"/>
                <a:ea typeface="微软雅黑 Light"/>
                <a:sym typeface="+mn-ea"/>
              </a:endParaRPr>
            </a:p>
            <a:p>
              <a:r>
                <a:rPr lang="en-US" sz="2800" spc="-1">
                  <a:solidFill>
                    <a:srgbClr val="000000"/>
                  </a:solidFill>
                  <a:latin typeface="Times New Roman" panose="02020603050405020304"/>
                  <a:ea typeface="微软雅黑 Light"/>
                  <a:sym typeface="+mn-ea"/>
                </a:rPr>
                <a:t>deaths, in hospital</a:t>
              </a:r>
              <a:endParaRPr lang="zh-CN" altLang="en-US" sz="2800"/>
            </a:p>
          </p:txBody>
        </p:sp>
      </p:grpSp>
      <p:sp>
        <p:nvSpPr>
          <p:cNvPr id="8" name="文本框 7"/>
          <p:cNvSpPr txBox="1"/>
          <p:nvPr/>
        </p:nvSpPr>
        <p:spPr>
          <a:xfrm>
            <a:off x="8503285" y="3640455"/>
            <a:ext cx="1988185" cy="521970"/>
          </a:xfrm>
          <a:prstGeom prst="rect">
            <a:avLst/>
          </a:prstGeom>
          <a:noFill/>
        </p:spPr>
        <p:txBody>
          <a:bodyPr wrap="none" rtlCol="0" anchor="t">
            <a:spAutoFit/>
          </a:bodyPr>
          <a:p>
            <a:pPr algn="l"/>
            <a:r>
              <a:rPr lang="en-US" sz="2800" b="1" spc="-1">
                <a:solidFill>
                  <a:srgbClr val="175091"/>
                </a:solidFill>
                <a:latin typeface="Times New Roman" panose="02020603050405020304"/>
                <a:ea typeface="微软雅黑 Light"/>
                <a:sym typeface="+mn-ea"/>
              </a:rPr>
              <a:t>Dotted: </a:t>
            </a:r>
            <a:r>
              <a:rPr lang="en-US" sz="2800" spc="-1">
                <a:solidFill>
                  <a:schemeClr val="tx1"/>
                </a:solidFill>
                <a:latin typeface="Times New Roman" panose="02020603050405020304"/>
                <a:ea typeface="微软雅黑 Light"/>
                <a:sym typeface="+mn-ea"/>
              </a:rPr>
              <a:t>NPI</a:t>
            </a:r>
            <a:endParaRPr lang="en-US" sz="2800" spc="-1">
              <a:solidFill>
                <a:schemeClr val="tx1"/>
              </a:solidFill>
              <a:latin typeface="Times New Roman" panose="02020603050405020304"/>
              <a:ea typeface="微软雅黑 Light"/>
              <a:sym typeface="+mn-ea"/>
            </a:endParaRPr>
          </a:p>
        </p:txBody>
      </p:sp>
      <p:grpSp>
        <p:nvGrpSpPr>
          <p:cNvPr id="9" name="组合 8"/>
          <p:cNvGrpSpPr/>
          <p:nvPr/>
        </p:nvGrpSpPr>
        <p:grpSpPr>
          <a:xfrm rot="0">
            <a:off x="7816850" y="4302125"/>
            <a:ext cx="3439795" cy="1845310"/>
            <a:chOff x="12306" y="3547"/>
            <a:chExt cx="5417" cy="2855"/>
          </a:xfrm>
        </p:grpSpPr>
        <p:sp>
          <p:nvSpPr>
            <p:cNvPr id="10" name="圆角矩形 9"/>
            <p:cNvSpPr/>
            <p:nvPr/>
          </p:nvSpPr>
          <p:spPr>
            <a:xfrm>
              <a:off x="12306" y="3547"/>
              <a:ext cx="5297" cy="2855"/>
            </a:xfrm>
            <a:prstGeom prst="roundRect">
              <a:avLst/>
            </a:prstGeom>
            <a:noFill/>
            <a:ln>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2426" y="3547"/>
              <a:ext cx="5297" cy="2808"/>
            </a:xfrm>
            <a:prstGeom prst="rect">
              <a:avLst/>
            </a:prstGeom>
            <a:noFill/>
          </p:spPr>
          <p:txBody>
            <a:bodyPr wrap="square" rtlCol="0" anchor="t">
              <a:spAutoFit/>
            </a:bodyPr>
            <a:p>
              <a:r>
                <a:rPr lang="en-US" sz="2800" spc="-1">
                  <a:solidFill>
                    <a:srgbClr val="000000"/>
                  </a:solidFill>
                  <a:latin typeface="Times New Roman" panose="02020603050405020304"/>
                  <a:ea typeface="微软雅黑 Light"/>
                  <a:sym typeface="+mn-ea"/>
                </a:rPr>
                <a:t>lockdown (for city), lockdown of schools and universities, and the protest index.</a:t>
              </a:r>
              <a:endParaRPr lang="en-US" sz="2800" spc="-1">
                <a:solidFill>
                  <a:srgbClr val="000000"/>
                </a:solidFill>
                <a:latin typeface="Times New Roman" panose="02020603050405020304"/>
                <a:ea typeface="微软雅黑 Light"/>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5312</Words>
  <Application>WPS 演示</Application>
  <PresentationFormat/>
  <Paragraphs>239</Paragraphs>
  <Slides>24</Slides>
  <Notes>0</Notes>
  <HiddenSlides>0</HiddenSlides>
  <MMClips>0</MMClips>
  <ScaleCrop>false</ScaleCrop>
  <HeadingPairs>
    <vt:vector size="6" baseType="variant">
      <vt:variant>
        <vt:lpstr>已用的字体</vt:lpstr>
      </vt:variant>
      <vt:variant>
        <vt:i4>31</vt:i4>
      </vt:variant>
      <vt:variant>
        <vt:lpstr>主题</vt:lpstr>
      </vt:variant>
      <vt:variant>
        <vt:i4>2</vt:i4>
      </vt:variant>
      <vt:variant>
        <vt:lpstr>幻灯片标题</vt:lpstr>
      </vt:variant>
      <vt:variant>
        <vt:i4>24</vt:i4>
      </vt:variant>
    </vt:vector>
  </HeadingPairs>
  <TitlesOfParts>
    <vt:vector size="57" baseType="lpstr">
      <vt:lpstr>Arial</vt:lpstr>
      <vt:lpstr>方正书宋_GBK</vt:lpstr>
      <vt:lpstr>Wingdings</vt:lpstr>
      <vt:lpstr>等线 Light</vt:lpstr>
      <vt:lpstr>汉仪中等线KW</vt:lpstr>
      <vt:lpstr>等线</vt:lpstr>
      <vt:lpstr>Times New Roman</vt:lpstr>
      <vt:lpstr>Symbol</vt:lpstr>
      <vt:lpstr>Arial</vt:lpstr>
      <vt:lpstr>微软雅黑</vt:lpstr>
      <vt:lpstr>汉仪旗黑</vt:lpstr>
      <vt:lpstr>Times New Roman Bold</vt:lpstr>
      <vt:lpstr>微软雅黑 Light</vt:lpstr>
      <vt:lpstr>Thonburi</vt:lpstr>
      <vt:lpstr>Segoe UI</vt:lpstr>
      <vt:lpstr>Wingdings</vt:lpstr>
      <vt:lpstr>Times New Roman</vt:lpstr>
      <vt:lpstr>Times New Roman Regular</vt:lpstr>
      <vt:lpstr>Times New Roman Regular</vt:lpstr>
      <vt:lpstr>微软雅黑</vt:lpstr>
      <vt:lpstr>宋体</vt:lpstr>
      <vt:lpstr>Arial Unicode MS</vt:lpstr>
      <vt:lpstr>DejaVu Sans</vt:lpstr>
      <vt:lpstr>苹方-简</vt:lpstr>
      <vt:lpstr>Kingsoft Sign</vt:lpstr>
      <vt:lpstr>汉仪书宋二KW</vt:lpstr>
      <vt:lpstr>微软雅黑 Light</vt:lpstr>
      <vt:lpstr>Segoe UI</vt:lpstr>
      <vt:lpstr>微软雅黑</vt:lpstr>
      <vt:lpstr>微软雅黑 Light</vt:lpstr>
      <vt:lpstr>等线</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wanghanlin</cp:lastModifiedBy>
  <cp:revision>85</cp:revision>
  <dcterms:created xsi:type="dcterms:W3CDTF">2021-09-17T13:23:10Z</dcterms:created>
  <dcterms:modified xsi:type="dcterms:W3CDTF">2021-09-17T13:23:10Z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0x010100FB68A252EC566B4BA0B7A47C06F5B8E2</vt:lpwstr>
  </property>
  <property fmtid="{D5CDD505-2E9C-101B-9397-08002B2CF9AE}" pid="4" name="HiddenSlides">
    <vt:i4>0</vt:i4>
  </property>
  <property fmtid="{D5CDD505-2E9C-101B-9397-08002B2CF9AE}" pid="5" name="HyperlinksChanged">
    <vt:bool>false</vt:bool>
  </property>
  <property fmtid="{D5CDD505-2E9C-101B-9397-08002B2CF9AE}" pid="6" name="ICV">
    <vt:lpwstr>05BA2378A09245AABDF2B9427BCC79E7</vt:lpwstr>
  </property>
  <property fmtid="{D5CDD505-2E9C-101B-9397-08002B2CF9AE}" pid="7" name="KSOProductBuildVer">
    <vt:lpwstr>2052-3.9.0.6159</vt:lpwstr>
  </property>
  <property fmtid="{D5CDD505-2E9C-101B-9397-08002B2CF9AE}" pid="8" name="LinksUpToDate">
    <vt:bool>false</vt:bool>
  </property>
  <property fmtid="{D5CDD505-2E9C-101B-9397-08002B2CF9AE}" pid="9" name="MMClips">
    <vt:i4>1</vt:i4>
  </property>
  <property fmtid="{D5CDD505-2E9C-101B-9397-08002B2CF9AE}" pid="10" name="Notes">
    <vt:i4>24</vt:i4>
  </property>
  <property fmtid="{D5CDD505-2E9C-101B-9397-08002B2CF9AE}" pid="11" name="PresentationFormat">
    <vt:lpwstr>宽屏</vt:lpwstr>
  </property>
  <property fmtid="{D5CDD505-2E9C-101B-9397-08002B2CF9AE}" pid="12" name="ScaleCrop">
    <vt:bool>false</vt:bool>
  </property>
  <property fmtid="{D5CDD505-2E9C-101B-9397-08002B2CF9AE}" pid="13" name="ShareDoc">
    <vt:bool>false</vt:bool>
  </property>
  <property fmtid="{D5CDD505-2E9C-101B-9397-08002B2CF9AE}" pid="14" name="Slides">
    <vt:i4>24</vt:i4>
  </property>
</Properties>
</file>